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25"/>
  </p:notesMasterIdLst>
  <p:sldIdLst>
    <p:sldId id="256" r:id="rId4"/>
    <p:sldId id="257" r:id="rId5"/>
    <p:sldId id="400" r:id="rId6"/>
    <p:sldId id="322" r:id="rId7"/>
    <p:sldId id="325" r:id="rId8"/>
    <p:sldId id="326" r:id="rId9"/>
    <p:sldId id="331" r:id="rId10"/>
    <p:sldId id="358" r:id="rId11"/>
    <p:sldId id="305" r:id="rId12"/>
    <p:sldId id="388" r:id="rId13"/>
    <p:sldId id="340" r:id="rId14"/>
    <p:sldId id="297" r:id="rId15"/>
    <p:sldId id="332" r:id="rId16"/>
    <p:sldId id="296" r:id="rId17"/>
    <p:sldId id="389" r:id="rId18"/>
    <p:sldId id="417" r:id="rId19"/>
    <p:sldId id="345" r:id="rId20"/>
    <p:sldId id="390" r:id="rId21"/>
    <p:sldId id="272" r:id="rId22"/>
    <p:sldId id="433" r:id="rId23"/>
    <p:sldId id="42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8BD4E"/>
    <a:srgbClr val="FF8000"/>
    <a:srgbClr val="E05B5C"/>
    <a:srgbClr val="A40A0D"/>
    <a:srgbClr val="9C0D13"/>
    <a:srgbClr val="810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66"/>
      </p:cViewPr>
      <p:guideLst>
        <p:guide orient="horz" pos="21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706033" y="685800"/>
            <a:ext cx="9448800" cy="5440363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428317"/>
            <a:ext cx="2844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428317"/>
            <a:ext cx="3860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428317"/>
            <a:ext cx="2844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fld id="{F9C953C6-179B-44A1-B7CE-A73617EAF9B5}" type="slidenum">
              <a:rPr lang="en-US" altLang="zh-CN" strike="noStrike" noProof="1">
                <a:latin typeface="Arial" panose="020B070402020209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 spd="med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116417"/>
            <a:ext cx="1701800" cy="674370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-112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cs"/>
              </a:rPr>
              <a:t>LOGO</a:t>
            </a:r>
            <a:endParaRPr kumimoji="0" lang="zh-CN" altLang="en-US" sz="3600" b="1" i="0" u="none" strike="noStrike" kern="1200" cap="none" spc="-112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562100" y="694267"/>
            <a:ext cx="106299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1"/>
          </a:xfrm>
        </p:spPr>
        <p:txBody>
          <a:bodyPr/>
          <a:lstStyle/>
          <a:p>
            <a:pPr lvl="0" eaLnBrk="1" fontAlgn="base" hangingPunct="1"/>
            <a:endParaRPr lang="zh-CN" altLang="en-US" strike="noStrike" noProof="1" dirty="0">
              <a:latin typeface="Arial" panose="020B07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019800"/>
            <a:ext cx="3860800" cy="476251"/>
          </a:xfrm>
        </p:spPr>
        <p:txBody>
          <a:bodyPr/>
          <a:lstStyle/>
          <a:p>
            <a:pPr lvl="0" eaLnBrk="1" fontAlgn="base" hangingPunct="1"/>
            <a:endParaRPr lang="zh-CN" altLang="en-US" strike="noStrike" noProof="1" dirty="0">
              <a:latin typeface="Arial" panose="020B07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019800"/>
            <a:ext cx="3052233" cy="476251"/>
          </a:xfr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70402020209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70402020209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706033" y="685800"/>
            <a:ext cx="9448800" cy="5440363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428317"/>
            <a:ext cx="2844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428317"/>
            <a:ext cx="3860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428317"/>
            <a:ext cx="2844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fld id="{F9C953C6-179B-44A1-B7CE-A73617EAF9B5}" type="slidenum">
              <a:rPr lang="en-US" altLang="zh-CN" strike="noStrike" noProof="1">
                <a:latin typeface="Arial" panose="020B070402020209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 spd="med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09600" y="6246284"/>
            <a:ext cx="2844800" cy="476251"/>
          </a:xfrm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165600" y="6246284"/>
            <a:ext cx="3860800" cy="476251"/>
          </a:xfrm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Arial" panose="020B0704020202090204" pitchFamily="34" charset="0"/>
                <a:ea typeface="宋体" panose="02010600030101010101" pitchFamily="2" charset="-122"/>
                <a:cs typeface="+mn-cs"/>
              </a:rPr>
              <a:t>www.zk5u.com中考资源网</a:t>
            </a:r>
            <a:endParaRPr lang="zh-CN" altLang="en-US" strike="noStrike" noProof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737600" y="6246284"/>
            <a:ext cx="2844800" cy="476251"/>
          </a:xfrm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70402020209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CC88-F532-464F-B6D0-185BA1CE4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645DC-F924-40F0-A29A-6586B6052B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D:\PPT素材\52ab387c4aa26\52ab387c34ec8.jp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hf sldNum="0" hdr="0" ft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7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oleObject" Target="../embeddings/oleObject2.bin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, 就坐, 红色, 床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1" r="14963" b="-1"/>
          <a:stretch>
            <a:fillRect/>
          </a:stretch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9"/>
          <a:stretch>
            <a:fillRect/>
          </a:stretch>
        </p:blipFill>
        <p:spPr>
          <a:xfrm>
            <a:off x="635" y="201706"/>
            <a:ext cx="12192000" cy="66562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5"/>
          <a:stretch>
            <a:fillRect/>
          </a:stretch>
        </p:blipFill>
        <p:spPr>
          <a:xfrm>
            <a:off x="488648" y="3595765"/>
            <a:ext cx="11196846" cy="2821559"/>
          </a:xfrm>
          <a:prstGeom prst="roundRect">
            <a:avLst>
              <a:gd name="adj" fmla="val 3857"/>
            </a:avLst>
          </a:prstGeom>
        </p:spPr>
      </p:pic>
      <p:sp>
        <p:nvSpPr>
          <p:cNvPr id="3" name="矩形 2"/>
          <p:cNvSpPr/>
          <p:nvPr/>
        </p:nvSpPr>
        <p:spPr>
          <a:xfrm>
            <a:off x="727710" y="681355"/>
            <a:ext cx="784098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 社会主义制度的建立与社会主义建设的探索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49880" y="1544320"/>
            <a:ext cx="6474460" cy="2584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5400" b="1">
                <a:solidFill>
                  <a:srgbClr val="C00000"/>
                </a:solidFill>
                <a:effectLst/>
                <a:latin typeface="字体管家润行" panose="02010600010101010101" charset="-122"/>
                <a:ea typeface="字体管家润行" panose="02010600010101010101" charset="-122"/>
                <a:cs typeface="字体管家润行" panose="02010600010101010101" charset="-122"/>
              </a:rPr>
              <a:t>第</a:t>
            </a:r>
            <a:r>
              <a:rPr lang="en-US" altLang="zh-CN" sz="5400" b="1">
                <a:solidFill>
                  <a:srgbClr val="C00000"/>
                </a:solidFill>
                <a:effectLst/>
                <a:latin typeface="字体管家润行" panose="02010600010101010101" charset="-122"/>
                <a:ea typeface="字体管家润行" panose="02010600010101010101" charset="-122"/>
                <a:cs typeface="字体管家润行" panose="02010600010101010101" charset="-122"/>
              </a:rPr>
              <a:t>4</a:t>
            </a:r>
            <a:r>
              <a:rPr lang="zh-CN" altLang="en-US" sz="5400" b="1">
                <a:solidFill>
                  <a:srgbClr val="C00000"/>
                </a:solidFill>
                <a:effectLst/>
                <a:latin typeface="字体管家润行" panose="02010600010101010101" charset="-122"/>
                <a:ea typeface="字体管家润行" panose="02010600010101010101" charset="-122"/>
                <a:cs typeface="字体管家润行" panose="02010600010101010101" charset="-122"/>
              </a:rPr>
              <a:t>课</a:t>
            </a:r>
            <a:endParaRPr lang="zh-CN" altLang="en-US" sz="5400" b="1">
              <a:solidFill>
                <a:srgbClr val="C00000"/>
              </a:solidFill>
              <a:effectLst/>
              <a:latin typeface="字体管家润行" panose="02010600010101010101" charset="-122"/>
              <a:ea typeface="字体管家润行" panose="02010600010101010101" charset="-122"/>
              <a:cs typeface="字体管家润行" panose="02010600010101010101" charset="-122"/>
            </a:endParaRPr>
          </a:p>
          <a:p>
            <a:pPr algn="ctr"/>
            <a:r>
              <a:rPr lang="zh-CN" altLang="en-US" sz="5400" b="1">
                <a:solidFill>
                  <a:srgbClr val="C00000"/>
                </a:solidFill>
                <a:effectLst/>
                <a:latin typeface="字体管家润行" panose="02010600010101010101" charset="-122"/>
                <a:ea typeface="字体管家润行" panose="02010600010101010101" charset="-122"/>
                <a:cs typeface="字体管家润行" panose="02010600010101010101" charset="-122"/>
              </a:rPr>
              <a:t>工业化的起步和人民</a:t>
            </a:r>
            <a:endParaRPr lang="zh-CN" altLang="en-US" sz="5400" b="1">
              <a:solidFill>
                <a:srgbClr val="C00000"/>
              </a:solidFill>
              <a:effectLst/>
              <a:latin typeface="字体管家润行" panose="02010600010101010101" charset="-122"/>
              <a:ea typeface="字体管家润行" panose="02010600010101010101" charset="-122"/>
              <a:cs typeface="字体管家润行" panose="02010600010101010101" charset="-122"/>
            </a:endParaRPr>
          </a:p>
          <a:p>
            <a:pPr algn="ctr"/>
            <a:r>
              <a:rPr lang="zh-CN" altLang="en-US" sz="5400" b="1">
                <a:solidFill>
                  <a:srgbClr val="C00000"/>
                </a:solidFill>
                <a:effectLst/>
                <a:latin typeface="字体管家润行" panose="02010600010101010101" charset="-122"/>
                <a:ea typeface="字体管家润行" panose="02010600010101010101" charset="-122"/>
                <a:cs typeface="字体管家润行" panose="02010600010101010101" charset="-122"/>
              </a:rPr>
              <a:t>代表大会制度的确立</a:t>
            </a:r>
            <a:endParaRPr lang="zh-CN" altLang="en-US" sz="5400" b="1">
              <a:solidFill>
                <a:srgbClr val="C00000"/>
              </a:solidFill>
              <a:effectLst/>
              <a:latin typeface="字体管家润行" panose="02010600010101010101" charset="-122"/>
              <a:ea typeface="字体管家润行" panose="02010600010101010101" charset="-122"/>
              <a:cs typeface="字体管家润行" panose="0201060001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013" name="矩形 42012"/>
          <p:cNvSpPr/>
          <p:nvPr/>
        </p:nvSpPr>
        <p:spPr>
          <a:xfrm>
            <a:off x="1600835" y="1077913"/>
            <a:ext cx="820896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tx1"/>
                </a:solidFill>
                <a:latin typeface="Calibri" charset="0"/>
                <a:ea typeface="Calibri" charset="0"/>
              </a:rPr>
              <a:t>①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新建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宝成、鹰厦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等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铁路</a:t>
            </a:r>
            <a:r>
              <a:rPr lang="en-US" altLang="zh-CN" sz="3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30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余条。</a:t>
            </a:r>
            <a:endParaRPr lang="zh-CN" altLang="en-US" sz="36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9850" y="372745"/>
            <a:ext cx="36093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）交通成就</a:t>
            </a:r>
            <a:endParaRPr lang="zh-CN" altLang="en-US" sz="36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37897" name="Picture 9" descr="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3540" y="2045335"/>
            <a:ext cx="3973830" cy="2958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3" name="Rectangle 5"/>
          <p:cNvSpPr/>
          <p:nvPr/>
        </p:nvSpPr>
        <p:spPr>
          <a:xfrm>
            <a:off x="2456815" y="5252085"/>
            <a:ext cx="279400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ctr"/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宝成铁路（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1956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年通车）</a:t>
            </a:r>
            <a:endParaRPr lang="zh-CN" altLang="en-US" sz="2000" dirty="0">
              <a:solidFill>
                <a:srgbClr val="6633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2045335"/>
            <a:ext cx="3952875" cy="3032125"/>
          </a:xfrm>
          <a:prstGeom prst="rect">
            <a:avLst/>
          </a:prstGeom>
        </p:spPr>
      </p:pic>
      <p:sp>
        <p:nvSpPr>
          <p:cNvPr id="4" name="Rectangle 5"/>
          <p:cNvSpPr/>
          <p:nvPr/>
        </p:nvSpPr>
        <p:spPr>
          <a:xfrm>
            <a:off x="6463665" y="5252085"/>
            <a:ext cx="279400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ctr"/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鹰厦铁路（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1957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年通车）</a:t>
            </a:r>
            <a:endParaRPr lang="zh-CN" altLang="en-US" sz="2000" dirty="0">
              <a:solidFill>
                <a:srgbClr val="6633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13" grpId="1"/>
      <p:bldP spid="3789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Rectangle 2"/>
          <p:cNvSpPr/>
          <p:nvPr/>
        </p:nvSpPr>
        <p:spPr>
          <a:xfrm>
            <a:off x="1992313" y="3489325"/>
            <a:ext cx="381000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ctr"/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川藏公路（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1954年12月25日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开通）</a:t>
            </a:r>
            <a:endParaRPr lang="zh-CN" altLang="en-US" sz="2000" dirty="0">
              <a:solidFill>
                <a:srgbClr val="6633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</p:txBody>
      </p:sp>
      <p:sp>
        <p:nvSpPr>
          <p:cNvPr id="37891" name="Rectangle 3"/>
          <p:cNvSpPr/>
          <p:nvPr/>
        </p:nvSpPr>
        <p:spPr>
          <a:xfrm>
            <a:off x="6402388" y="3489325"/>
            <a:ext cx="381000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ctr"/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青藏公路（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1954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年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12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25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日开通）</a:t>
            </a:r>
            <a:endParaRPr lang="zh-CN" altLang="en-US" sz="2000" dirty="0">
              <a:solidFill>
                <a:srgbClr val="6633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</p:txBody>
      </p:sp>
      <p:sp>
        <p:nvSpPr>
          <p:cNvPr id="37892" name="Text Box 4"/>
          <p:cNvSpPr txBox="1"/>
          <p:nvPr/>
        </p:nvSpPr>
        <p:spPr>
          <a:xfrm>
            <a:off x="4199255" y="6445250"/>
            <a:ext cx="279400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ctr"/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新藏公路（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1957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年开通）</a:t>
            </a:r>
            <a:endParaRPr lang="zh-CN" altLang="en-US" sz="2000" dirty="0">
              <a:solidFill>
                <a:srgbClr val="6633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</p:txBody>
      </p:sp>
      <p:pic>
        <p:nvPicPr>
          <p:cNvPr id="37894" name="Picture 6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5788" y="1035050"/>
            <a:ext cx="4081462" cy="2393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5" name="Picture 7" descr="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5" y="3921760"/>
            <a:ext cx="4068763" cy="2398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6" name="Picture 8" descr="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88" y="1028700"/>
            <a:ext cx="4087812" cy="2400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776095" y="297180"/>
            <a:ext cx="56045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sym typeface="+mn-ea"/>
              </a:rPr>
              <a:t>②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川藏、青藏、新藏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公路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通车；</a:t>
            </a:r>
            <a:endParaRPr lang="zh-CN" altLang="en-US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890" grpId="0"/>
      <p:bldP spid="37891" grpId="0"/>
      <p:bldP spid="378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83530" y="1172210"/>
            <a:ext cx="5177790" cy="3625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1405" y="5751830"/>
            <a:ext cx="4670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中山行书百年纪念版" panose="02010609000101010101" charset="-122"/>
                <a:ea typeface="中山行书百年纪念版" panose="02010609000101010101" charset="-122"/>
              </a:rPr>
              <a:t>武汉长江大桥通车典礼</a:t>
            </a:r>
            <a:endParaRPr lang="zh-CN" altLang="en-US" sz="2800" b="1">
              <a:latin typeface="中山行书百年纪念版" panose="02010609000101010101" charset="-122"/>
              <a:ea typeface="中山行书百年纪念版" panose="0201060900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03495" y="4899660"/>
            <a:ext cx="5737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一桥飞架南北，天堑变通途。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r>
              <a:rPr lang="en-US" altLang="zh-CN" sz="36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                   —</a:t>
            </a: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毛泽东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1141095" y="1106805"/>
          <a:ext cx="3827145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3400425" imgH="4324350" progId="PBrush">
                  <p:embed/>
                </p:oleObj>
              </mc:Choice>
              <mc:Fallback>
                <p:oleObj name="" r:id="rId2" imgW="3400425" imgH="4324350" progId="PBrush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1095" y="1106805"/>
                        <a:ext cx="3827145" cy="464502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000099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560195" y="534670"/>
            <a:ext cx="42545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sym typeface="+mn-ea"/>
              </a:rPr>
              <a:t>③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武汉长江大桥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建成。</a:t>
            </a:r>
            <a:endParaRPr lang="zh-CN" altLang="en-US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9" name="Picture 2" descr="第一个五年计划建设成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680" y="144780"/>
            <a:ext cx="8515350" cy="64382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2467" name="Group 3"/>
          <p:cNvGrpSpPr/>
          <p:nvPr/>
        </p:nvGrpSpPr>
        <p:grpSpPr>
          <a:xfrm>
            <a:off x="6775450" y="1243330"/>
            <a:ext cx="2729230" cy="1731645"/>
            <a:chOff x="3349" y="1327"/>
            <a:chExt cx="1543" cy="1016"/>
          </a:xfrm>
        </p:grpSpPr>
        <p:sp>
          <p:nvSpPr>
            <p:cNvPr id="50181" name="Oval 4"/>
            <p:cNvSpPr/>
            <p:nvPr/>
          </p:nvSpPr>
          <p:spPr>
            <a:xfrm>
              <a:off x="3349" y="1390"/>
              <a:ext cx="1543" cy="953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buFontTx/>
              </a:pPr>
              <a:endParaRPr lang="zh-CN" altLang="zh-CN" dirty="0">
                <a:solidFill>
                  <a:srgbClr val="0000FF"/>
                </a:solidFill>
                <a:latin typeface="Arial" panose="020B0704020202090204" pitchFamily="34" charset="0"/>
              </a:endParaRPr>
            </a:p>
          </p:txBody>
        </p:sp>
        <p:sp>
          <p:nvSpPr>
            <p:cNvPr id="50182" name="Line 5"/>
            <p:cNvSpPr/>
            <p:nvPr/>
          </p:nvSpPr>
          <p:spPr>
            <a:xfrm flipV="1">
              <a:off x="4331" y="1327"/>
              <a:ext cx="561" cy="19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62470" name="Text Box 6"/>
          <p:cNvSpPr txBox="1"/>
          <p:nvPr/>
        </p:nvSpPr>
        <p:spPr>
          <a:xfrm>
            <a:off x="9740583" y="751205"/>
            <a:ext cx="2685415" cy="1353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buFontTx/>
            </a:pPr>
            <a:r>
              <a:rPr lang="zh-CN" altLang="en-US" sz="2800" b="1" u="sng" dirty="0">
                <a:solidFill>
                  <a:srgbClr val="0000FF"/>
                </a:solidFill>
                <a:latin typeface="Arial" panose="020B0704020202090204" pitchFamily="34" charset="0"/>
              </a:rPr>
              <a:t>东北工业基地：</a:t>
            </a:r>
            <a:endParaRPr lang="zh-CN" altLang="en-US" sz="2800" b="1" u="sng" dirty="0">
              <a:solidFill>
                <a:srgbClr val="0000FF"/>
              </a:solidFill>
              <a:latin typeface="Arial" panose="020B0704020202090204" pitchFamily="34" charset="0"/>
            </a:endParaRPr>
          </a:p>
          <a:p>
            <a:pPr>
              <a:buFontTx/>
            </a:pPr>
            <a:r>
              <a:rPr lang="zh-CN" altLang="en-US" b="1" dirty="0">
                <a:solidFill>
                  <a:srgbClr val="0000FF"/>
                </a:solidFill>
                <a:latin typeface="Arial" panose="020B0704020202090204" pitchFamily="34" charset="0"/>
              </a:rPr>
              <a:t>第一汽车制造厂</a:t>
            </a:r>
            <a:endParaRPr lang="zh-CN" altLang="en-US" b="1" dirty="0">
              <a:solidFill>
                <a:srgbClr val="0000FF"/>
              </a:solidFill>
              <a:latin typeface="Arial" panose="020B0704020202090204" pitchFamily="34" charset="0"/>
            </a:endParaRPr>
          </a:p>
          <a:p>
            <a:pPr>
              <a:buFontTx/>
            </a:pPr>
            <a:r>
              <a:rPr lang="zh-CN" altLang="en-US" b="1" dirty="0">
                <a:solidFill>
                  <a:srgbClr val="0000FF"/>
                </a:solidFill>
                <a:latin typeface="Arial" panose="020B0704020202090204" pitchFamily="34" charset="0"/>
              </a:rPr>
              <a:t>沈阳第一机床厂</a:t>
            </a:r>
            <a:endParaRPr lang="zh-CN" altLang="en-US" b="1" dirty="0">
              <a:solidFill>
                <a:srgbClr val="0000FF"/>
              </a:solidFill>
              <a:latin typeface="Arial" panose="020B0704020202090204" pitchFamily="34" charset="0"/>
            </a:endParaRPr>
          </a:p>
          <a:p>
            <a:pPr>
              <a:buFontTx/>
            </a:pPr>
            <a:r>
              <a:rPr lang="zh-CN" altLang="en-US" b="1" dirty="0">
                <a:solidFill>
                  <a:srgbClr val="0000FF"/>
                </a:solidFill>
                <a:latin typeface="Arial" panose="020B0704020202090204" pitchFamily="34" charset="0"/>
              </a:rPr>
              <a:t>大型轧钢厂</a:t>
            </a:r>
            <a:endParaRPr lang="zh-CN" altLang="en-US" b="1" dirty="0">
              <a:solidFill>
                <a:srgbClr val="0000FF"/>
              </a:solidFill>
              <a:latin typeface="Arial" panose="020B0704020202090204" pitchFamily="34" charset="0"/>
            </a:endParaRPr>
          </a:p>
        </p:txBody>
      </p:sp>
      <p:sp>
        <p:nvSpPr>
          <p:cNvPr id="2" name="Oval 4"/>
          <p:cNvSpPr/>
          <p:nvPr/>
        </p:nvSpPr>
        <p:spPr>
          <a:xfrm>
            <a:off x="6354445" y="3888105"/>
            <a:ext cx="1061085" cy="82867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>
              <a:buFontTx/>
            </a:pPr>
            <a:endParaRPr lang="zh-CN" altLang="zh-CN" dirty="0">
              <a:solidFill>
                <a:srgbClr val="0000FF"/>
              </a:solidFill>
              <a:latin typeface="Arial" panose="020B0704020202090204" pitchFamily="34" charset="0"/>
            </a:endParaRPr>
          </a:p>
        </p:txBody>
      </p:sp>
      <p:sp>
        <p:nvSpPr>
          <p:cNvPr id="3" name="Oval 4"/>
          <p:cNvSpPr/>
          <p:nvPr/>
        </p:nvSpPr>
        <p:spPr>
          <a:xfrm>
            <a:off x="6986905" y="4596130"/>
            <a:ext cx="1061085" cy="90360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>
              <a:buFontTx/>
            </a:pPr>
            <a:endParaRPr lang="zh-CN" altLang="zh-CN" dirty="0">
              <a:solidFill>
                <a:srgbClr val="002060"/>
              </a:solidFill>
              <a:latin typeface="Arial" panose="020B0704020202090204" pitchFamily="34" charset="0"/>
            </a:endParaRPr>
          </a:p>
        </p:txBody>
      </p:sp>
      <p:sp>
        <p:nvSpPr>
          <p:cNvPr id="4" name="Oval 4"/>
          <p:cNvSpPr/>
          <p:nvPr/>
        </p:nvSpPr>
        <p:spPr>
          <a:xfrm>
            <a:off x="5112385" y="3692525"/>
            <a:ext cx="1061085" cy="90360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>
              <a:buFontTx/>
            </a:pPr>
            <a:endParaRPr lang="zh-CN" altLang="zh-CN" dirty="0">
              <a:solidFill>
                <a:srgbClr val="002060"/>
              </a:solidFill>
              <a:latin typeface="Arial" panose="020B070402020209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 rot="19980000">
            <a:off x="3009265" y="3302635"/>
            <a:ext cx="2077085" cy="613410"/>
          </a:xfrm>
          <a:prstGeom prst="ellipse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>
              <a:buFontTx/>
            </a:pPr>
            <a:endParaRPr lang="zh-CN" altLang="zh-CN" dirty="0">
              <a:solidFill>
                <a:srgbClr val="002060"/>
              </a:solidFill>
              <a:latin typeface="Arial" panose="020B0704020202090204" pitchFamily="34" charset="0"/>
            </a:endParaRPr>
          </a:p>
        </p:txBody>
      </p:sp>
      <p:sp>
        <p:nvSpPr>
          <p:cNvPr id="6" name="Oval 4"/>
          <p:cNvSpPr/>
          <p:nvPr/>
        </p:nvSpPr>
        <p:spPr>
          <a:xfrm>
            <a:off x="1440815" y="2299970"/>
            <a:ext cx="1061085" cy="1721485"/>
          </a:xfrm>
          <a:prstGeom prst="ellipse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>
              <a:buFontTx/>
            </a:pPr>
            <a:endParaRPr lang="zh-CN" altLang="zh-CN" dirty="0">
              <a:solidFill>
                <a:srgbClr val="002060"/>
              </a:solidFill>
              <a:latin typeface="Arial" panose="020B0704020202090204" pitchFamily="34" charset="0"/>
            </a:endParaRPr>
          </a:p>
        </p:txBody>
      </p:sp>
      <p:sp>
        <p:nvSpPr>
          <p:cNvPr id="7" name="Oval 4"/>
          <p:cNvSpPr/>
          <p:nvPr/>
        </p:nvSpPr>
        <p:spPr>
          <a:xfrm>
            <a:off x="3350260" y="4117975"/>
            <a:ext cx="1762125" cy="598805"/>
          </a:xfrm>
          <a:prstGeom prst="ellipse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>
              <a:buFontTx/>
            </a:pPr>
            <a:endParaRPr lang="zh-CN" altLang="zh-CN" dirty="0">
              <a:solidFill>
                <a:srgbClr val="002060"/>
              </a:solidFill>
              <a:latin typeface="Arial" panose="020B070402020209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/>
      <p:bldP spid="2" grpId="0" animBg="1"/>
      <p:bldP spid="3" grpId="0" animBg="1"/>
      <p:bldP spid="4" grpId="0" animBg="1"/>
      <p:bldP spid="7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0" name="Rectangle 94"/>
          <p:cNvSpPr/>
          <p:nvPr/>
        </p:nvSpPr>
        <p:spPr>
          <a:xfrm>
            <a:off x="1570355" y="1019175"/>
            <a:ext cx="54895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一五期间中国社会生产增长表</a:t>
            </a:r>
            <a:endParaRPr lang="zh-CN" altLang="en-US" sz="3200" b="1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aphicFrame>
        <p:nvGraphicFramePr>
          <p:cNvPr id="14471" name="Group 135"/>
          <p:cNvGraphicFramePr>
            <a:graphicFrameLocks noGrp="1"/>
          </p:cNvGraphicFramePr>
          <p:nvPr/>
        </p:nvGraphicFramePr>
        <p:xfrm>
          <a:off x="1318260" y="1730375"/>
          <a:ext cx="6233160" cy="2987040"/>
        </p:xfrm>
        <a:graphic>
          <a:graphicData uri="http://schemas.openxmlformats.org/drawingml/2006/table">
            <a:tbl>
              <a:tblPr/>
              <a:tblGrid>
                <a:gridCol w="938530"/>
                <a:gridCol w="2390140"/>
                <a:gridCol w="2904490"/>
              </a:tblGrid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品种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1957</a:t>
                      </a: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年产量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比</a:t>
                      </a: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1952</a:t>
                      </a: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年增长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粮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1.95</a:t>
                      </a: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亿吨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19%</a:t>
                      </a:r>
                      <a:endParaRPr kumimoji="0" lang="en-US" altLang="zh-CN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棉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164</a:t>
                      </a: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万吨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26%</a:t>
                      </a:r>
                      <a:endParaRPr kumimoji="0" lang="en-US" altLang="zh-CN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钢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535</a:t>
                      </a: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万吨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296%</a:t>
                      </a:r>
                      <a:endParaRPr kumimoji="0" lang="en-US" altLang="zh-CN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煤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1.3</a:t>
                      </a: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亿吨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96%</a:t>
                      </a:r>
                      <a:endParaRPr kumimoji="0" lang="en-US" altLang="zh-CN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原油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146</a:t>
                      </a:r>
                      <a:r>
                        <a:rPr kumimoji="0" lang="zh-CN" altLang="en-US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万吨</a:t>
                      </a:r>
                      <a:endParaRPr kumimoji="0" lang="zh-CN" altLang="en-US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235%</a:t>
                      </a:r>
                      <a:endParaRPr kumimoji="0" lang="en-US" altLang="zh-CN" sz="266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037" name="Text Box 8"/>
          <p:cNvSpPr txBox="1"/>
          <p:nvPr/>
        </p:nvSpPr>
        <p:spPr>
          <a:xfrm>
            <a:off x="7645400" y="2070735"/>
            <a:ext cx="364490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0" hangingPunct="0"/>
            <a:r>
              <a:rPr lang="en-US" altLang="zh-CN" sz="3600" b="1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  1957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年底，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803070505020304" pitchFamily="18" charset="0"/>
                <a:ea typeface="黑体" panose="02010609060101010101" charset="-122"/>
              </a:rPr>
              <a:t>第一个五年计划各项经济建设指标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大幅度超额完成。 </a:t>
            </a:r>
            <a:endParaRPr lang="zh-CN" altLang="en-US" sz="3600" b="1" dirty="0">
              <a:solidFill>
                <a:srgbClr val="FF00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</p:txBody>
      </p:sp>
      <p:sp>
        <p:nvSpPr>
          <p:cNvPr id="44035" name="Text Box 6"/>
          <p:cNvSpPr txBox="1"/>
          <p:nvPr/>
        </p:nvSpPr>
        <p:spPr>
          <a:xfrm>
            <a:off x="7884795" y="1307148"/>
            <a:ext cx="439261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、结果：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036" name="Text Box 7"/>
          <p:cNvSpPr txBox="1"/>
          <p:nvPr/>
        </p:nvSpPr>
        <p:spPr>
          <a:xfrm>
            <a:off x="1195388" y="4979035"/>
            <a:ext cx="40322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7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、意义：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034" name="Text Box 5"/>
          <p:cNvSpPr txBox="1"/>
          <p:nvPr/>
        </p:nvSpPr>
        <p:spPr>
          <a:xfrm>
            <a:off x="3259455" y="4892040"/>
            <a:ext cx="7920038" cy="13093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我国开始改变工业落后的面貌，向社会主义工业化迈进。</a:t>
            </a:r>
            <a:endParaRPr lang="zh-CN" altLang="en-US" sz="3600" b="1" dirty="0">
              <a:solidFill>
                <a:srgbClr val="FF00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034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034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0" grpId="0"/>
      <p:bldP spid="44037" grpId="0"/>
      <p:bldP spid="44034" grpId="0" build="p"/>
      <p:bldP spid="44035" grpId="0"/>
      <p:bldP spid="440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6335" y="2320925"/>
            <a:ext cx="5612765" cy="3905250"/>
          </a:xfrm>
          <a:prstGeom prst="rect">
            <a:avLst/>
          </a:prstGeom>
        </p:spPr>
      </p:pic>
      <p:sp>
        <p:nvSpPr>
          <p:cNvPr id="46090" name="TextBox 16"/>
          <p:cNvSpPr txBox="1"/>
          <p:nvPr/>
        </p:nvSpPr>
        <p:spPr>
          <a:xfrm>
            <a:off x="1703388" y="44450"/>
            <a:ext cx="8964612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4000" b="1" dirty="0">
                <a:solidFill>
                  <a:srgbClr val="C00000"/>
                </a:solidFill>
                <a:latin typeface="Arial" panose="020B0704020202090204" pitchFamily="34" charset="0"/>
              </a:rPr>
              <a:t>二、人民代表大会制度的确立</a:t>
            </a:r>
            <a:endParaRPr lang="zh-CN" altLang="en-US" sz="4000" b="1" dirty="0">
              <a:solidFill>
                <a:srgbClr val="C00000"/>
              </a:solidFill>
              <a:latin typeface="Arial" panose="020B0704020202090204" pitchFamily="34" charset="0"/>
            </a:endParaRPr>
          </a:p>
        </p:txBody>
      </p:sp>
      <p:sp>
        <p:nvSpPr>
          <p:cNvPr id="46083" name="Text Box 6"/>
          <p:cNvSpPr txBox="1"/>
          <p:nvPr/>
        </p:nvSpPr>
        <p:spPr>
          <a:xfrm>
            <a:off x="2263140" y="751205"/>
            <a:ext cx="6697663" cy="583565"/>
          </a:xfrm>
          <a:prstGeom prst="rect">
            <a:avLst/>
          </a:prstGeom>
          <a:noFill/>
          <a:ln w="38100" cap="flat" cmpd="sng">
            <a:solidFill>
              <a:srgbClr val="000099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标志：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第一届全国人民代表大会</a:t>
            </a:r>
            <a:endParaRPr lang="zh-CN" altLang="en-US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6121" name="矩形 46120"/>
          <p:cNvSpPr/>
          <p:nvPr/>
        </p:nvSpPr>
        <p:spPr>
          <a:xfrm>
            <a:off x="4778693" y="1544638"/>
            <a:ext cx="64547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1954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sz="36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9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月；北京</a:t>
            </a:r>
            <a:endParaRPr lang="zh-CN" altLang="en-US" sz="36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57998" y="1575118"/>
            <a:ext cx="64547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、时间、地点：</a:t>
            </a:r>
            <a:endParaRPr lang="zh-CN" altLang="en-US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10220" y="2769870"/>
            <a:ext cx="39814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人民大会代表步入会场</a:t>
            </a:r>
            <a:endParaRPr lang="zh-CN" altLang="en-US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ldLvl="0" animBg="1"/>
      <p:bldP spid="46121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第一届全国人大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96060" y="-1905"/>
            <a:ext cx="8402955" cy="668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4" name="Text Box 10"/>
          <p:cNvSpPr txBox="1"/>
          <p:nvPr/>
        </p:nvSpPr>
        <p:spPr>
          <a:xfrm>
            <a:off x="2751455" y="2444115"/>
            <a:ext cx="64535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规定中华人民共和国全国人民代表大会是最高国家权力机关。</a:t>
            </a:r>
            <a:endParaRPr lang="zh-CN" altLang="en-US" sz="2400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775" name="Text Box 11"/>
          <p:cNvSpPr txBox="1"/>
          <p:nvPr/>
        </p:nvSpPr>
        <p:spPr>
          <a:xfrm>
            <a:off x="8168640" y="877888"/>
            <a:ext cx="3671888" cy="565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10000"/>
              </a:lnSpc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宪法性质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776" name="Text Box 12"/>
          <p:cNvSpPr txBox="1"/>
          <p:nvPr/>
        </p:nvSpPr>
        <p:spPr>
          <a:xfrm>
            <a:off x="2684780" y="1483360"/>
            <a:ext cx="67056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是我国第一部社会主义类型的宪法，也是我国有史以来真正反映人民利益的宪法。</a:t>
            </a:r>
            <a:endParaRPr lang="zh-CN" altLang="en-US" sz="2400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780" name="矩形 32779"/>
          <p:cNvSpPr/>
          <p:nvPr/>
        </p:nvSpPr>
        <p:spPr>
          <a:xfrm>
            <a:off x="2684780" y="3404870"/>
            <a:ext cx="6464935" cy="82994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以国家根本大法的形式确定了人民代表大会制度。</a:t>
            </a:r>
            <a:endParaRPr lang="zh-CN" altLang="en-US" sz="2400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68818" y="315913"/>
            <a:ext cx="64547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、内容：</a:t>
            </a:r>
            <a:endParaRPr lang="zh-CN" altLang="en-US" sz="36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55215" y="4319270"/>
            <a:ext cx="684974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000099"/>
                </a:solidFill>
                <a:latin typeface="Calibri" charset="0"/>
                <a:ea typeface="Calibri" charset="0"/>
                <a:sym typeface="+mn-ea"/>
              </a:rPr>
              <a:t>②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选举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毛泽东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为中华人民共和国主席，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朱德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为副主席，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刘少奇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为第一届全国人民代表大会常务委员会委员长；决定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周恩来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为国务院总理。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2369820" y="899795"/>
            <a:ext cx="51714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rgbClr val="000099"/>
                </a:solidFill>
                <a:latin typeface="Calibri" charset="0"/>
                <a:ea typeface="Calibri" charset="0"/>
                <a:sym typeface="+mn-ea"/>
              </a:rPr>
              <a:t>①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制定《中华人民共和国宪法》</a:t>
            </a:r>
            <a:endParaRPr lang="zh-CN" altLang="en-US" sz="2800" b="1" dirty="0">
              <a:solidFill>
                <a:srgbClr val="000099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47620" y="1670050"/>
            <a:ext cx="213360" cy="21272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A40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547620" y="2592070"/>
            <a:ext cx="213360" cy="21272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A40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547620" y="3515360"/>
            <a:ext cx="213360" cy="21272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A40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>
            <a:off x="7931785" y="803910"/>
            <a:ext cx="2054860" cy="758190"/>
          </a:xfrm>
          <a:prstGeom prst="cloud">
            <a:avLst/>
          </a:prstGeom>
          <a:noFill/>
          <a:ln w="28575">
            <a:solidFill>
              <a:srgbClr val="9C0D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261235" y="2220595"/>
            <a:ext cx="7037070" cy="20986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59050" y="2296795"/>
            <a:ext cx="64966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材料：</a:t>
            </a:r>
            <a:r>
              <a:rPr lang="en-US" altLang="zh-CN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1954</a:t>
            </a:r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年《宪法》有蒙、汉、维、哈、藏、朝文版本，全国有</a:t>
            </a:r>
            <a:r>
              <a:rPr lang="en-US" altLang="zh-CN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1.5</a:t>
            </a:r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亿人参与宪法草案的讨论，民主党派代表</a:t>
            </a:r>
            <a:r>
              <a:rPr lang="en-US" altLang="zh-CN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558</a:t>
            </a:r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人，占</a:t>
            </a:r>
            <a:r>
              <a:rPr lang="en-US" altLang="zh-CN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45.52％</a:t>
            </a:r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，少数民族的代表</a:t>
            </a:r>
            <a:r>
              <a:rPr lang="en-US" altLang="zh-CN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177</a:t>
            </a:r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名，占</a:t>
            </a:r>
            <a:r>
              <a:rPr lang="en-US" altLang="zh-CN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14.4％</a:t>
            </a:r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，提出</a:t>
            </a:r>
            <a:r>
              <a:rPr lang="en-US" altLang="zh-CN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118</a:t>
            </a:r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万条修改和补充意见。</a:t>
            </a:r>
            <a:endParaRPr lang="zh-CN" altLang="en-US" sz="24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  <p:bldP spid="32776" grpId="0"/>
      <p:bldP spid="32780" grpId="0" bldLvl="0" animBg="1"/>
      <p:bldP spid="4" grpId="0"/>
      <p:bldP spid="3" grpId="0"/>
      <p:bldP spid="2" grpId="0"/>
      <p:bldP spid="8" grpId="0" animBg="1"/>
      <p:bldP spid="32775" grpId="0"/>
      <p:bldP spid="10" grpId="0"/>
      <p:bldP spid="9" grpId="0" bldLvl="0" animBg="1"/>
      <p:bldP spid="9" grpId="1" animBg="1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63015" y="1369695"/>
            <a:ext cx="900303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人民代表大会制度是我国的</a:t>
            </a:r>
            <a:r>
              <a:rPr lang="zh-CN" altLang="en-US" sz="32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根本政治制度</a:t>
            </a:r>
            <a:r>
              <a:rPr lang="zh-CN" altLang="en-US" sz="3200" b="1" dirty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，为社会主义</a:t>
            </a:r>
            <a:r>
              <a:rPr lang="zh-CN" altLang="en-US" sz="32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民主政治建设</a:t>
            </a:r>
            <a:r>
              <a:rPr lang="zh-CN" altLang="en-US" sz="3200" b="1" dirty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奠定了基础。</a:t>
            </a:r>
            <a:endParaRPr lang="zh-CN" altLang="en-US" sz="3200" b="1" dirty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3983" y="789623"/>
            <a:ext cx="64547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、意义：</a:t>
            </a:r>
            <a:endParaRPr lang="zh-CN" altLang="en-US" sz="36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23615" y="789940"/>
            <a:ext cx="56769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形成了人民代表大会制度。</a:t>
            </a:r>
            <a:endParaRPr lang="zh-CN" altLang="en-US" sz="36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9570" y="2672715"/>
            <a:ext cx="4738370" cy="26028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95830" y="5316855"/>
            <a:ext cx="399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黑体-简" panose="00000800000000000000" charset="-122"/>
                <a:ea typeface="黑体-简" panose="00000800000000000000" charset="-122"/>
              </a:rPr>
              <a:t>第一次全国人民代表大会纪念邮票</a:t>
            </a:r>
            <a:endParaRPr lang="zh-CN" altLang="en-US" sz="2000">
              <a:latin typeface="黑体-简" panose="00000800000000000000" charset="-122"/>
              <a:ea typeface="黑体-简" panose="000008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225" y="2446020"/>
            <a:ext cx="3576320" cy="3056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57340" y="5502910"/>
            <a:ext cx="399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黑体-简" panose="00000800000000000000" charset="-122"/>
                <a:ea typeface="黑体-简" panose="00000800000000000000" charset="-122"/>
              </a:rPr>
              <a:t>在天安门广场欢庆宪法颁布的人民</a:t>
            </a:r>
            <a:endParaRPr lang="zh-CN" altLang="en-US" sz="2000">
              <a:latin typeface="黑体-简" panose="00000800000000000000" charset="-122"/>
              <a:ea typeface="黑体-简" panose="0000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2" grpId="0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815465" y="1002030"/>
            <a:ext cx="8547100" cy="978535"/>
          </a:xfrm>
          <a:prstGeom prst="roundRect">
            <a:avLst/>
          </a:prstGeom>
          <a:solidFill>
            <a:srgbClr val="E05B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14730" y="113665"/>
            <a:ext cx="4304030" cy="52197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课堂小结</a:t>
            </a:r>
            <a:endParaRPr lang="zh-CN" altLang="en-US" sz="2800" b="1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37"/>
          <p:cNvSpPr txBox="1"/>
          <p:nvPr/>
        </p:nvSpPr>
        <p:spPr>
          <a:xfrm>
            <a:off x="8509636" y="333879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37"/>
          <p:cNvSpPr txBox="1"/>
          <p:nvPr/>
        </p:nvSpPr>
        <p:spPr>
          <a:xfrm>
            <a:off x="10089780" y="333879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07865" y="2841625"/>
            <a:ext cx="2247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经济建设</a:t>
            </a:r>
            <a:endParaRPr lang="zh-CN" altLang="en-US" sz="2400" b="1"/>
          </a:p>
        </p:txBody>
      </p:sp>
      <p:sp>
        <p:nvSpPr>
          <p:cNvPr id="15" name="文本框 14"/>
          <p:cNvSpPr txBox="1"/>
          <p:nvPr/>
        </p:nvSpPr>
        <p:spPr>
          <a:xfrm>
            <a:off x="6695440" y="3569970"/>
            <a:ext cx="1525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民主法制</a:t>
            </a:r>
            <a:endParaRPr lang="zh-CN" altLang="en-US" sz="2400" b="1"/>
          </a:p>
        </p:txBody>
      </p:sp>
      <p:grpSp>
        <p:nvGrpSpPr>
          <p:cNvPr id="22" name="组合 21"/>
          <p:cNvGrpSpPr/>
          <p:nvPr/>
        </p:nvGrpSpPr>
        <p:grpSpPr>
          <a:xfrm rot="16200000">
            <a:off x="6801174" y="1785471"/>
            <a:ext cx="455917" cy="2143760"/>
            <a:chOff x="3057" y="4867"/>
            <a:chExt cx="706" cy="2647"/>
          </a:xfrm>
        </p:grpSpPr>
        <p:cxnSp>
          <p:nvCxnSpPr>
            <p:cNvPr id="16" name="直接箭头连接符 15"/>
            <p:cNvCxnSpPr/>
            <p:nvPr/>
          </p:nvCxnSpPr>
          <p:spPr>
            <a:xfrm flipH="1">
              <a:off x="3057" y="4867"/>
              <a:ext cx="15" cy="264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 rot="5400000">
              <a:off x="2948" y="5722"/>
              <a:ext cx="1060" cy="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推动</a:t>
              </a:r>
              <a:endParaRPr lang="zh-CN" altLang="en-US" b="1"/>
            </a:p>
          </p:txBody>
        </p:sp>
      </p:grpSp>
      <p:grpSp>
        <p:nvGrpSpPr>
          <p:cNvPr id="24" name="组合 23"/>
          <p:cNvGrpSpPr/>
          <p:nvPr/>
        </p:nvGrpSpPr>
        <p:grpSpPr>
          <a:xfrm rot="16200000">
            <a:off x="5523865" y="2771140"/>
            <a:ext cx="408940" cy="1783080"/>
            <a:chOff x="3859" y="4926"/>
            <a:chExt cx="644" cy="2436"/>
          </a:xfrm>
        </p:grpSpPr>
        <p:cxnSp>
          <p:nvCxnSpPr>
            <p:cNvPr id="17" name="直接箭头连接符 16"/>
            <p:cNvCxnSpPr/>
            <p:nvPr/>
          </p:nvCxnSpPr>
          <p:spPr>
            <a:xfrm flipH="1" flipV="1">
              <a:off x="3859" y="4926"/>
              <a:ext cx="4" cy="243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 rot="5400000">
              <a:off x="3653" y="5854"/>
              <a:ext cx="11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保障</a:t>
              </a:r>
              <a:endParaRPr lang="zh-CN" altLang="en-US" b="1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950085" y="1111885"/>
            <a:ext cx="8412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latin typeface="华文黑体" panose="02010600040101010101" charset="-122"/>
                <a:ea typeface="华文黑体" panose="02010600040101010101" charset="-122"/>
              </a:rPr>
              <a:t>工业化的起步和人民代表大会制度的确立</a:t>
            </a:r>
            <a:endParaRPr lang="zh-CN" altLang="en-US" sz="3600">
              <a:solidFill>
                <a:schemeClr val="tx1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28" name="同侧圆角矩形 27"/>
          <p:cNvSpPr/>
          <p:nvPr/>
        </p:nvSpPr>
        <p:spPr>
          <a:xfrm>
            <a:off x="2396490" y="2724150"/>
            <a:ext cx="2086610" cy="1344295"/>
          </a:xfrm>
          <a:prstGeom prst="round2SameRect">
            <a:avLst/>
          </a:prstGeom>
          <a:noFill/>
          <a:ln w="3175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472055" y="2858135"/>
            <a:ext cx="19354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华文黑体" panose="02010600040101010101" charset="-122"/>
                <a:ea typeface="华文黑体" panose="02010600040101010101" charset="-122"/>
              </a:rPr>
              <a:t>第一个五年计划</a:t>
            </a:r>
            <a:endParaRPr lang="zh-CN" altLang="en-US" sz="3200"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30" name="同侧圆角矩形 29"/>
          <p:cNvSpPr/>
          <p:nvPr/>
        </p:nvSpPr>
        <p:spPr>
          <a:xfrm>
            <a:off x="501650" y="429450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01650" y="462089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起止时间</a:t>
            </a:r>
            <a:endParaRPr lang="zh-CN" altLang="en-US" sz="28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33" name="同侧圆角矩形 32"/>
          <p:cNvSpPr/>
          <p:nvPr/>
        </p:nvSpPr>
        <p:spPr>
          <a:xfrm>
            <a:off x="2174875" y="427799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p>
            <a:pPr algn="ctr"/>
            <a:endParaRPr lang="zh-CN" altLang="en-US"/>
          </a:p>
        </p:txBody>
      </p:sp>
      <p:sp>
        <p:nvSpPr>
          <p:cNvPr id="34" name="同侧圆角矩形 33"/>
          <p:cNvSpPr/>
          <p:nvPr/>
        </p:nvSpPr>
        <p:spPr>
          <a:xfrm>
            <a:off x="3844290" y="427799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p>
            <a:pPr algn="ctr"/>
            <a:endParaRPr lang="zh-CN" altLang="en-US"/>
          </a:p>
        </p:txBody>
      </p:sp>
      <p:sp>
        <p:nvSpPr>
          <p:cNvPr id="35" name="同侧圆角矩形 34"/>
          <p:cNvSpPr/>
          <p:nvPr/>
        </p:nvSpPr>
        <p:spPr>
          <a:xfrm>
            <a:off x="5513705" y="429450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p>
            <a:pPr algn="ctr"/>
            <a:endParaRPr lang="zh-CN" altLang="en-US"/>
          </a:p>
        </p:txBody>
      </p:sp>
      <p:sp>
        <p:nvSpPr>
          <p:cNvPr id="36" name="同侧圆角矩形 35"/>
          <p:cNvSpPr/>
          <p:nvPr/>
        </p:nvSpPr>
        <p:spPr>
          <a:xfrm>
            <a:off x="8275955" y="2740025"/>
            <a:ext cx="2086610" cy="1344295"/>
          </a:xfrm>
          <a:prstGeom prst="round2SameRect">
            <a:avLst/>
          </a:prstGeom>
          <a:noFill/>
          <a:ln w="3175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275955" y="2997200"/>
            <a:ext cx="2128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</a:rPr>
              <a:t>人民代表大会制度的确立</a:t>
            </a:r>
            <a:endParaRPr lang="zh-CN" altLang="en-US" sz="2400"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38" name="同侧圆角矩形 37"/>
          <p:cNvSpPr/>
          <p:nvPr/>
        </p:nvSpPr>
        <p:spPr>
          <a:xfrm>
            <a:off x="7727950" y="429450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p>
            <a:pPr algn="ctr"/>
            <a:endParaRPr lang="zh-CN" altLang="en-US"/>
          </a:p>
        </p:txBody>
      </p:sp>
      <p:sp>
        <p:nvSpPr>
          <p:cNvPr id="39" name="同侧圆角矩形 38"/>
          <p:cNvSpPr/>
          <p:nvPr/>
        </p:nvSpPr>
        <p:spPr>
          <a:xfrm>
            <a:off x="9482455" y="429450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p>
            <a:pPr algn="ctr"/>
            <a:endParaRPr lang="zh-CN" altLang="en-US"/>
          </a:p>
        </p:txBody>
      </p:sp>
      <p:sp>
        <p:nvSpPr>
          <p:cNvPr id="40" name="同侧圆角矩形 39"/>
          <p:cNvSpPr/>
          <p:nvPr/>
        </p:nvSpPr>
        <p:spPr>
          <a:xfrm rot="10800000">
            <a:off x="501650" y="554799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同侧圆角矩形 40"/>
          <p:cNvSpPr/>
          <p:nvPr/>
        </p:nvSpPr>
        <p:spPr>
          <a:xfrm rot="10800000">
            <a:off x="2174240" y="553148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同侧圆角矩形 41"/>
          <p:cNvSpPr/>
          <p:nvPr/>
        </p:nvSpPr>
        <p:spPr>
          <a:xfrm rot="10800000">
            <a:off x="3844290" y="553148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同侧圆角矩形 42"/>
          <p:cNvSpPr/>
          <p:nvPr/>
        </p:nvSpPr>
        <p:spPr>
          <a:xfrm rot="10800000">
            <a:off x="5513705" y="553148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同侧圆角矩形 43"/>
          <p:cNvSpPr/>
          <p:nvPr/>
        </p:nvSpPr>
        <p:spPr>
          <a:xfrm rot="10800000">
            <a:off x="7727315" y="554799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同侧圆角矩形 44"/>
          <p:cNvSpPr/>
          <p:nvPr/>
        </p:nvSpPr>
        <p:spPr>
          <a:xfrm rot="10800000">
            <a:off x="9481820" y="554799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同侧圆角矩形 45"/>
          <p:cNvSpPr/>
          <p:nvPr/>
        </p:nvSpPr>
        <p:spPr>
          <a:xfrm rot="10800000">
            <a:off x="2396490" y="4068445"/>
            <a:ext cx="2086610" cy="226060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同侧圆角矩形 47"/>
          <p:cNvSpPr/>
          <p:nvPr/>
        </p:nvSpPr>
        <p:spPr>
          <a:xfrm rot="10800000">
            <a:off x="8275955" y="4084320"/>
            <a:ext cx="2086610" cy="19367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174875" y="460438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基本任务</a:t>
            </a:r>
            <a:endParaRPr lang="zh-CN" altLang="en-US" sz="28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844290" y="460438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重要成就</a:t>
            </a:r>
            <a:endParaRPr lang="zh-CN" altLang="en-US" sz="28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776595" y="46208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意义</a:t>
            </a:r>
            <a:endParaRPr lang="zh-CN" altLang="en-US" sz="28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075930" y="46208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标志</a:t>
            </a:r>
            <a:endParaRPr lang="zh-CN" altLang="en-US" sz="28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468485" y="4620895"/>
            <a:ext cx="1071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  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意义</a:t>
            </a:r>
            <a:endParaRPr lang="zh-CN" altLang="en-US" sz="28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/>
      <p:bldP spid="46" grpId="0" animBg="1"/>
      <p:bldP spid="36" grpId="0" animBg="1"/>
      <p:bldP spid="37" grpId="0"/>
      <p:bldP spid="48" grpId="0" animBg="1"/>
      <p:bldP spid="31" grpId="0"/>
      <p:bldP spid="30" grpId="0" animBg="1"/>
      <p:bldP spid="40" grpId="0" animBg="1"/>
      <p:bldP spid="33" grpId="0" animBg="1"/>
      <p:bldP spid="41" grpId="0" animBg="1"/>
      <p:bldP spid="53" grpId="0"/>
      <p:bldP spid="34" grpId="0" animBg="1"/>
      <p:bldP spid="42" grpId="0" animBg="1"/>
      <p:bldP spid="54" grpId="0"/>
      <p:bldP spid="35" grpId="0" animBg="1"/>
      <p:bldP spid="56" grpId="0"/>
      <p:bldP spid="43" grpId="0" animBg="1"/>
      <p:bldP spid="57" grpId="0"/>
      <p:bldP spid="38" grpId="0" animBg="1"/>
      <p:bldP spid="44" grpId="0" animBg="1"/>
      <p:bldP spid="57" grpId="1"/>
      <p:bldP spid="38" grpId="1" animBg="1"/>
      <p:bldP spid="44" grpId="1" animBg="1"/>
      <p:bldP spid="39" grpId="0" animBg="1"/>
      <p:bldP spid="58" grpId="0"/>
      <p:bldP spid="45" grpId="0" animBg="1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, 就坐, 红色, 床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1" r="14963" b="-1"/>
          <a:stretch>
            <a:fillRect/>
          </a:stretch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9"/>
          <a:stretch>
            <a:fillRect/>
          </a:stretch>
        </p:blipFill>
        <p:spPr>
          <a:xfrm>
            <a:off x="0" y="201706"/>
            <a:ext cx="12192000" cy="66562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07435" y="572770"/>
            <a:ext cx="38474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 smtClean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  <a:endParaRPr lang="zh-CN" altLang="en-US" sz="6000" b="1" dirty="0" smtClean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091629" y="1444635"/>
            <a:ext cx="8007985" cy="3969385"/>
            <a:chOff x="1016954" y="2442580"/>
            <a:chExt cx="7232880" cy="3968611"/>
          </a:xfrm>
        </p:grpSpPr>
        <p:sp>
          <p:nvSpPr>
            <p:cNvPr id="13" name="矩形 12"/>
            <p:cNvSpPr/>
            <p:nvPr/>
          </p:nvSpPr>
          <p:spPr>
            <a:xfrm>
              <a:off x="1016954" y="2442580"/>
              <a:ext cx="7232880" cy="3968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、熟悉第一个五年计划的时间、基本任务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、掌握</a:t>
              </a: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一五</a:t>
              </a: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计划期间经济建设取得的主要成就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、了解</a:t>
              </a: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1954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年召开的第一届全国人民代表大会和颁布的第一部《中华人民共和国宪法》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719117" y="3607568"/>
              <a:ext cx="3716522" cy="5218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30000" r="1553" b="13889"/>
          <a:stretch>
            <a:fillRect/>
          </a:stretch>
        </p:blipFill>
        <p:spPr>
          <a:xfrm>
            <a:off x="497739" y="4454446"/>
            <a:ext cx="3617807" cy="1954003"/>
          </a:xfrm>
          <a:prstGeom prst="roundRect">
            <a:avLst>
              <a:gd name="adj" fmla="val 6766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46455"/>
            <a:ext cx="10515600" cy="4351338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r>
              <a:rPr lang="en-US" altLang="zh-CN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</a:t>
            </a: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、右图为“1953—1957年国家某重点工业基地示意图”。</a:t>
            </a:r>
            <a:endParaRPr lang="zh-CN" altLang="en-US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观察地图，可以得到的信息有（      ）</a:t>
            </a:r>
            <a:endParaRPr lang="zh-CN" altLang="en-US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①我国由农业弱国发展为工业强国  </a:t>
            </a:r>
            <a:endParaRPr lang="zh-CN" altLang="en-US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②该工业基地位于我国东北  </a:t>
            </a:r>
            <a:endParaRPr lang="zh-CN" altLang="en-US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③该基地以发展重工业为主  </a:t>
            </a:r>
            <a:endParaRPr lang="zh-CN" altLang="en-US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④“一五计划”取得巨大成就  </a:t>
            </a:r>
            <a:endParaRPr lang="zh-CN" altLang="en-US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⑤抗美援朝取得胜利</a:t>
            </a:r>
            <a:endParaRPr lang="zh-CN" altLang="en-US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A．①②③④                          B． ②③④</a:t>
            </a:r>
            <a:endParaRPr lang="zh-CN" altLang="en-US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C．②③④⑤                          D．①②④</a:t>
            </a:r>
            <a:endParaRPr lang="zh-CN" altLang="en-US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pic>
        <p:nvPicPr>
          <p:cNvPr id="2" name="图片 -2147482521" descr="9@P1[CF$2`7J(Q$7_[L4OI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7020" y="1626870"/>
            <a:ext cx="3491230" cy="2941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724015" y="1287145"/>
            <a:ext cx="94869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800">
                <a:solidFill>
                  <a:srgbClr val="C00000"/>
                </a:solidFill>
              </a:rPr>
              <a:t>B</a:t>
            </a:r>
            <a:endParaRPr lang="en-US" altLang="zh-CN" sz="8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39495" y="2962275"/>
            <a:ext cx="9628505" cy="2387600"/>
          </a:xfrm>
        </p:spPr>
        <p:txBody>
          <a:bodyPr>
            <a:normAutofit fontScale="90000"/>
          </a:bodyPr>
          <a:p>
            <a:pPr algn="l"/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2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、“一五”计划期间，我国以苏联帮助兴建的156个项目为中心，先后施工1万多个工业项目。这些项目的实施意义重大，主要表现在（   ）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A．促进了国民经济的恢复              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B．保障了土地改革的完成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C．奠定了工业化的初步基础            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D．标志着三大改造的结束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3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、“一桥飞架南北，天堑变通途”是指我国“一五计划”期间建设的（   ）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A．武汉长江大桥                      B．长春第一汽车制造厂 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C．鞍山钢铁公司                      D．沈阳第一机床厂</a:t>
            </a:r>
            <a:endParaRPr lang="zh-CN" altLang="en-US" sz="28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6595" y="1793240"/>
            <a:ext cx="989965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800">
                <a:solidFill>
                  <a:srgbClr val="C00000"/>
                </a:solidFill>
              </a:rPr>
              <a:t>C</a:t>
            </a:r>
            <a:endParaRPr lang="en-US" altLang="zh-CN" sz="880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15730" y="4192270"/>
            <a:ext cx="9067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800">
                <a:solidFill>
                  <a:srgbClr val="C00000"/>
                </a:solidFill>
              </a:rPr>
              <a:t>A</a:t>
            </a:r>
            <a:endParaRPr lang="en-US" altLang="zh-CN" sz="8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5363" name="表格 15362"/>
          <p:cNvGraphicFramePr/>
          <p:nvPr/>
        </p:nvGraphicFramePr>
        <p:xfrm>
          <a:off x="1715135" y="380683"/>
          <a:ext cx="6192520" cy="1828800"/>
        </p:xfrm>
        <a:graphic>
          <a:graphicData uri="http://schemas.openxmlformats.org/drawingml/2006/table">
            <a:tbl>
              <a:tblPr/>
              <a:tblGrid>
                <a:gridCol w="1871980"/>
                <a:gridCol w="2232660"/>
                <a:gridCol w="2087880"/>
              </a:tblGrid>
              <a:tr h="443865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比较内容</a:t>
                      </a:r>
                      <a:endParaRPr lang="zh-CN" altLang="en-US" sz="2400" b="1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全国总产量</a:t>
                      </a:r>
                      <a:endParaRPr lang="zh-CN" altLang="en-US" sz="2400" b="1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人均占有量</a:t>
                      </a:r>
                      <a:endParaRPr lang="zh-CN" altLang="en-US" sz="2400" b="1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21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国民收入</a:t>
                      </a:r>
                      <a:endParaRPr lang="zh-CN" altLang="en-US" sz="2400" b="1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358</a:t>
                      </a:r>
                      <a:r>
                        <a:rPr lang="zh-CN" altLang="en-US" sz="2400" b="1" dirty="0"/>
                        <a:t>亿元</a:t>
                      </a:r>
                      <a:endParaRPr lang="zh-CN" altLang="en-US" sz="2400" b="1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66</a:t>
                      </a:r>
                      <a:r>
                        <a:rPr lang="zh-CN" altLang="en-US" sz="2400" b="1" dirty="0"/>
                        <a:t>元</a:t>
                      </a:r>
                      <a:endParaRPr lang="zh-CN" altLang="en-US" sz="2400" b="1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275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粮食</a:t>
                      </a:r>
                      <a:endParaRPr lang="zh-CN" altLang="en-US" sz="2400" b="1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1.1</a:t>
                      </a:r>
                      <a:r>
                        <a:rPr lang="zh-CN" altLang="en-US" sz="2400" b="1" dirty="0"/>
                        <a:t>亿吨</a:t>
                      </a:r>
                      <a:endParaRPr lang="zh-CN" altLang="en-US" sz="2400" b="1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209</a:t>
                      </a:r>
                      <a:r>
                        <a:rPr lang="zh-CN" altLang="en-US" sz="2400" b="1" dirty="0"/>
                        <a:t>公斤</a:t>
                      </a:r>
                      <a:endParaRPr lang="zh-CN" altLang="en-US" sz="2400" b="1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975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钢</a:t>
                      </a:r>
                      <a:endParaRPr lang="zh-CN" altLang="en-US" sz="2400" b="1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15.8</a:t>
                      </a:r>
                      <a:r>
                        <a:rPr lang="zh-CN" altLang="en-US" sz="2400" b="1" dirty="0"/>
                        <a:t>万吨</a:t>
                      </a:r>
                      <a:endParaRPr lang="zh-CN" altLang="en-US" sz="2400" b="1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0.29</a:t>
                      </a:r>
                      <a:r>
                        <a:rPr lang="zh-CN" altLang="en-US" sz="2400" b="1" dirty="0"/>
                        <a:t>公斤</a:t>
                      </a:r>
                      <a:endParaRPr lang="zh-CN" altLang="en-US" sz="2400" b="1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385" name="表格 15384"/>
          <p:cNvGraphicFramePr/>
          <p:nvPr/>
        </p:nvGraphicFramePr>
        <p:xfrm>
          <a:off x="1715135" y="2389505"/>
          <a:ext cx="6254750" cy="1402715"/>
        </p:xfrm>
        <a:graphic>
          <a:graphicData uri="http://schemas.openxmlformats.org/drawingml/2006/table">
            <a:tbl>
              <a:tblPr/>
              <a:tblGrid>
                <a:gridCol w="1760855"/>
                <a:gridCol w="2330450"/>
                <a:gridCol w="2163445"/>
              </a:tblGrid>
              <a:tr h="454660">
                <a:tc rowSpan="3"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000000"/>
                          </a:solidFill>
                        </a:rPr>
                        <a:t>国民党逃跑时掠走的金银</a:t>
                      </a:r>
                      <a:endParaRPr lang="zh-CN" altLang="en-US" sz="2400" b="1">
                        <a:solidFill>
                          <a:srgbClr val="0000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FF3300"/>
                          </a:solidFill>
                        </a:rPr>
                        <a:t>黄金</a:t>
                      </a:r>
                      <a:endParaRPr lang="zh-CN" altLang="en-US" sz="2400" b="1">
                        <a:solidFill>
                          <a:srgbClr val="FF33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>
                          <a:solidFill>
                            <a:srgbClr val="FF3300"/>
                          </a:solidFill>
                        </a:rPr>
                        <a:t>277</a:t>
                      </a:r>
                      <a:r>
                        <a:rPr lang="zh-CN" altLang="en-US" sz="2400" b="1" dirty="0">
                          <a:solidFill>
                            <a:srgbClr val="FF3300"/>
                          </a:solidFill>
                        </a:rPr>
                        <a:t>万两</a:t>
                      </a:r>
                      <a:endParaRPr lang="zh-CN" altLang="en-US" sz="2400" b="1" dirty="0">
                        <a:solidFill>
                          <a:srgbClr val="FF33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340"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FF3300"/>
                          </a:solidFill>
                        </a:rPr>
                        <a:t>白银</a:t>
                      </a:r>
                      <a:endParaRPr lang="zh-CN" altLang="en-US" sz="2400" b="1">
                        <a:solidFill>
                          <a:srgbClr val="FF33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>
                          <a:solidFill>
                            <a:srgbClr val="FF3300"/>
                          </a:solidFill>
                        </a:rPr>
                        <a:t>1520</a:t>
                      </a:r>
                      <a:r>
                        <a:rPr lang="zh-CN" altLang="en-US" sz="2400" b="1" dirty="0">
                          <a:solidFill>
                            <a:srgbClr val="FF3300"/>
                          </a:solidFill>
                        </a:rPr>
                        <a:t>万元</a:t>
                      </a:r>
                      <a:endParaRPr lang="zh-CN" altLang="en-US" sz="2400" b="1" dirty="0">
                        <a:solidFill>
                          <a:srgbClr val="FF33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315"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FF3300"/>
                          </a:solidFill>
                        </a:rPr>
                        <a:t>美钞</a:t>
                      </a:r>
                      <a:endParaRPr lang="zh-CN" altLang="en-US" sz="2400" b="1">
                        <a:solidFill>
                          <a:srgbClr val="FF33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>
                          <a:solidFill>
                            <a:srgbClr val="FF3300"/>
                          </a:solidFill>
                        </a:rPr>
                        <a:t>1537</a:t>
                      </a:r>
                      <a:r>
                        <a:rPr lang="zh-CN" altLang="en-US" sz="2400" b="1" dirty="0">
                          <a:solidFill>
                            <a:srgbClr val="FF3300"/>
                          </a:solidFill>
                        </a:rPr>
                        <a:t>万元</a:t>
                      </a:r>
                      <a:endParaRPr lang="zh-CN" altLang="en-US" sz="2400" b="1" dirty="0">
                        <a:solidFill>
                          <a:srgbClr val="FF33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954" name="Text Box 42"/>
          <p:cNvSpPr txBox="1"/>
          <p:nvPr/>
        </p:nvSpPr>
        <p:spPr>
          <a:xfrm>
            <a:off x="8102600" y="1358583"/>
            <a:ext cx="20891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</a:rPr>
              <a:t>农业国</a:t>
            </a:r>
            <a:endParaRPr lang="zh-CN" altLang="en-US" sz="3600" b="1" dirty="0">
              <a:solidFill>
                <a:srgbClr val="00009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955" name="Text Box 43"/>
          <p:cNvSpPr txBox="1"/>
          <p:nvPr/>
        </p:nvSpPr>
        <p:spPr>
          <a:xfrm>
            <a:off x="7969885" y="3147060"/>
            <a:ext cx="26854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</a:rPr>
              <a:t>经济基础差</a:t>
            </a:r>
            <a:endParaRPr lang="zh-CN" altLang="en-US" sz="3600" b="1" dirty="0">
              <a:solidFill>
                <a:srgbClr val="00009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404" name="AutoShape 44"/>
          <p:cNvSpPr/>
          <p:nvPr/>
        </p:nvSpPr>
        <p:spPr>
          <a:xfrm flipV="1">
            <a:off x="8015605" y="638175"/>
            <a:ext cx="1800225" cy="720725"/>
          </a:xfrm>
          <a:custGeom>
            <a:avLst/>
            <a:gdLst/>
            <a:ahLst/>
            <a:cxnLst>
              <a:cxn ang="17694720">
                <a:pos x="2147483647" y="0"/>
              </a:cxn>
              <a:cxn ang="11796480">
                <a:pos x="2147483647" y="2147483647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405" name="AutoShape 45"/>
          <p:cNvSpPr/>
          <p:nvPr/>
        </p:nvSpPr>
        <p:spPr>
          <a:xfrm flipV="1">
            <a:off x="8015605" y="2605405"/>
            <a:ext cx="1922145" cy="503555"/>
          </a:xfrm>
          <a:custGeom>
            <a:avLst/>
            <a:gdLst/>
            <a:ahLst/>
            <a:cxnLst>
              <a:cxn ang="17694720">
                <a:pos x="2147483647" y="0"/>
              </a:cxn>
              <a:cxn ang="11796480">
                <a:pos x="2147483647" y="2147483647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8958" name="Text Box 46"/>
          <p:cNvSpPr txBox="1"/>
          <p:nvPr/>
        </p:nvSpPr>
        <p:spPr>
          <a:xfrm>
            <a:off x="1905000" y="381000"/>
            <a:ext cx="51054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Arial" panose="020B07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7440" y="3882390"/>
            <a:ext cx="7361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表格</a:t>
            </a:r>
            <a:r>
              <a:rPr lang="en-US" altLang="zh-CN" sz="2400" b="1">
                <a:solidFill>
                  <a:srgbClr val="FF0000"/>
                </a:solidFill>
              </a:rPr>
              <a:t>3</a:t>
            </a:r>
            <a:r>
              <a:rPr lang="en-US" altLang="zh-CN" sz="2400" b="1"/>
              <a:t>  </a:t>
            </a:r>
            <a:r>
              <a:rPr lang="zh-CN" altLang="en-US" sz="2400" b="1"/>
              <a:t>中国与印度、美国的钢产量和发电量的比较</a:t>
            </a:r>
            <a:endParaRPr lang="zh-CN" altLang="en-US" sz="2400" b="1"/>
          </a:p>
        </p:txBody>
      </p:sp>
      <p:graphicFrame>
        <p:nvGraphicFramePr>
          <p:cNvPr id="2" name="表格 1"/>
          <p:cNvGraphicFramePr/>
          <p:nvPr/>
        </p:nvGraphicFramePr>
        <p:xfrm>
          <a:off x="1014095" y="4342765"/>
          <a:ext cx="6955790" cy="166243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776730"/>
                <a:gridCol w="1588135"/>
                <a:gridCol w="1768475"/>
                <a:gridCol w="1822450"/>
              </a:tblGrid>
              <a:tr h="748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/>
                        <a:t>项目</a:t>
                      </a:r>
                      <a:endParaRPr lang="zh-CN" altLang="en-US" sz="2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/>
                        <a:t>中国（</a:t>
                      </a:r>
                      <a:r>
                        <a:rPr lang="en-US" altLang="zh-CN" sz="2000" b="1"/>
                        <a:t>1952</a:t>
                      </a:r>
                      <a:r>
                        <a:rPr lang="zh-CN" altLang="en-US" sz="2000" b="1"/>
                        <a:t>年产量）</a:t>
                      </a:r>
                      <a:endParaRPr lang="zh-CN" altLang="en-US" sz="2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/>
                        <a:t>印度（</a:t>
                      </a:r>
                      <a:r>
                        <a:rPr lang="en-US" altLang="zh-CN" sz="2000" b="1"/>
                        <a:t>1950</a:t>
                      </a:r>
                      <a:r>
                        <a:rPr lang="zh-CN" altLang="en-US" sz="2000" b="1"/>
                        <a:t>年产量）</a:t>
                      </a:r>
                      <a:endParaRPr lang="zh-CN" altLang="en-US" sz="2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/>
                        <a:t>美国（</a:t>
                      </a:r>
                      <a:r>
                        <a:rPr lang="en-US" altLang="zh-CN" sz="2000" b="1"/>
                        <a:t>1950</a:t>
                      </a:r>
                      <a:r>
                        <a:rPr lang="zh-CN" altLang="en-US" sz="2000" b="1"/>
                        <a:t>年产量）</a:t>
                      </a:r>
                      <a:endParaRPr lang="zh-CN" altLang="en-US" sz="2000" b="1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/>
                        <a:t>钢产量（人均）</a:t>
                      </a:r>
                      <a:endParaRPr lang="zh-CN" altLang="en-US" sz="2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/>
                        <a:t>2.37</a:t>
                      </a:r>
                      <a:r>
                        <a:rPr lang="zh-CN" altLang="en-US" sz="2000" b="1"/>
                        <a:t>千克</a:t>
                      </a:r>
                      <a:endParaRPr lang="zh-CN" altLang="en-US" sz="2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/>
                        <a:t>4</a:t>
                      </a:r>
                      <a:r>
                        <a:rPr lang="zh-CN" altLang="en-US" sz="2000" b="1"/>
                        <a:t>千克</a:t>
                      </a:r>
                      <a:endParaRPr lang="zh-CN" altLang="en-US" sz="2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/>
                        <a:t>528.3</a:t>
                      </a:r>
                      <a:r>
                        <a:rPr lang="zh-CN" altLang="en-US" sz="2000" b="1"/>
                        <a:t>千克</a:t>
                      </a:r>
                      <a:endParaRPr lang="zh-CN" altLang="en-US" sz="2000" b="1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/>
                        <a:t>发电量（人均）</a:t>
                      </a:r>
                      <a:endParaRPr lang="zh-CN" altLang="en-US" sz="2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/>
                        <a:t>2.76</a:t>
                      </a:r>
                      <a:r>
                        <a:rPr lang="zh-CN" altLang="en-US" sz="2000" b="1"/>
                        <a:t>千瓦时</a:t>
                      </a:r>
                      <a:endParaRPr lang="zh-CN" altLang="en-US" sz="2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/>
                        <a:t>10.9</a:t>
                      </a:r>
                      <a:r>
                        <a:rPr lang="zh-CN" altLang="en-US" sz="2000" b="1"/>
                        <a:t>千瓦时</a:t>
                      </a:r>
                      <a:endParaRPr lang="zh-CN" altLang="en-US" sz="2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/>
                        <a:t>2949</a:t>
                      </a:r>
                      <a:r>
                        <a:rPr lang="zh-CN" altLang="en-US" sz="2000" b="1"/>
                        <a:t>千瓦时</a:t>
                      </a:r>
                      <a:endParaRPr lang="zh-CN" altLang="en-US" sz="2000" b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87425" y="381000"/>
            <a:ext cx="4889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表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格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1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7425" y="2389505"/>
            <a:ext cx="4889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表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格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2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7" name="AutoShape 45"/>
          <p:cNvSpPr/>
          <p:nvPr/>
        </p:nvSpPr>
        <p:spPr>
          <a:xfrm flipV="1">
            <a:off x="8102600" y="4342765"/>
            <a:ext cx="1922145" cy="747395"/>
          </a:xfrm>
          <a:custGeom>
            <a:avLst/>
            <a:gdLst/>
            <a:ahLst/>
            <a:cxnLst>
              <a:cxn ang="17694720">
                <a:pos x="2147483647" y="0"/>
              </a:cxn>
              <a:cxn ang="11796480">
                <a:pos x="2147483647" y="2147483647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" name="Text Box 43"/>
          <p:cNvSpPr txBox="1"/>
          <p:nvPr/>
        </p:nvSpPr>
        <p:spPr>
          <a:xfrm>
            <a:off x="8102600" y="5334000"/>
            <a:ext cx="26854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</a:rPr>
              <a:t>工业落后</a:t>
            </a:r>
            <a:endParaRPr lang="zh-CN" altLang="en-US" sz="3600" b="1" dirty="0">
              <a:solidFill>
                <a:srgbClr val="00009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54" grpId="0"/>
      <p:bldP spid="38955" grpId="0"/>
      <p:bldP spid="5" grpId="0"/>
      <p:bldP spid="9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Text Box 2"/>
          <p:cNvSpPr txBox="1"/>
          <p:nvPr/>
        </p:nvSpPr>
        <p:spPr>
          <a:xfrm>
            <a:off x="1774825" y="1052513"/>
            <a:ext cx="241141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、背景：</a:t>
            </a:r>
            <a:endParaRPr lang="zh-CN" altLang="en-US" sz="3200" b="1" dirty="0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958" name="Text Box 46"/>
          <p:cNvSpPr txBox="1"/>
          <p:nvPr/>
        </p:nvSpPr>
        <p:spPr>
          <a:xfrm>
            <a:off x="1905000" y="381000"/>
            <a:ext cx="51054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Arial" panose="020B0704020202090204" pitchFamily="34" charset="0"/>
            </a:endParaRPr>
          </a:p>
        </p:txBody>
      </p:sp>
      <p:sp>
        <p:nvSpPr>
          <p:cNvPr id="38959" name="TextBox 17"/>
          <p:cNvSpPr txBox="1"/>
          <p:nvPr/>
        </p:nvSpPr>
        <p:spPr>
          <a:xfrm>
            <a:off x="1558925" y="188913"/>
            <a:ext cx="8135938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4400" b="1" dirty="0">
                <a:solidFill>
                  <a:srgbClr val="FF0000"/>
                </a:solidFill>
                <a:latin typeface="Arial" panose="020B0704020202090204" pitchFamily="34" charset="0"/>
                <a:ea typeface="黑体" panose="02010609060101010101" charset="-122"/>
              </a:rPr>
              <a:t>一、第一个五年计划</a:t>
            </a:r>
            <a:endParaRPr lang="zh-CN" altLang="en-US" sz="4400" b="1" dirty="0">
              <a:solidFill>
                <a:srgbClr val="FF0000"/>
              </a:solidFill>
              <a:latin typeface="Arial" panose="020B0704020202090204" pitchFamily="34" charset="0"/>
              <a:ea typeface="黑体" panose="0201060906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33600" y="1612900"/>
            <a:ext cx="79387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 smtClean="0">
                <a:latin typeface="冬青黑体简体中文" panose="020B0300000000000000" charset="-122"/>
                <a:ea typeface="冬青黑体简体中文" panose="020B0300000000000000" charset="-122"/>
                <a:sym typeface="+mn-ea"/>
              </a:rPr>
              <a:t>新中国成立初期仍是一个</a:t>
            </a:r>
            <a:r>
              <a:rPr lang="zh-CN" altLang="en-US" sz="3200" b="1" dirty="0" smtClean="0">
                <a:solidFill>
                  <a:srgbClr val="C00000"/>
                </a:solidFill>
                <a:latin typeface="冬青黑体简体中文" panose="020B0300000000000000" charset="-122"/>
                <a:ea typeface="冬青黑体简体中文" panose="020B0300000000000000" charset="-122"/>
                <a:sym typeface="+mn-ea"/>
              </a:rPr>
              <a:t>落后的农业国</a:t>
            </a:r>
            <a:r>
              <a:rPr lang="zh-CN" altLang="en-US" sz="3200" b="1" dirty="0" smtClean="0">
                <a:latin typeface="冬青黑体简体中文" panose="020B0300000000000000" charset="-122"/>
                <a:ea typeface="冬青黑体简体中文" panose="020B0300000000000000" charset="-122"/>
                <a:sym typeface="+mn-ea"/>
              </a:rPr>
              <a:t>，工业化水平很低</a:t>
            </a:r>
            <a:endParaRPr lang="zh-CN" altLang="en-US" sz="3200" b="1" dirty="0" smtClean="0">
              <a:solidFill>
                <a:schemeClr val="tx1"/>
              </a:solidFill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sp>
        <p:nvSpPr>
          <p:cNvPr id="11265" name="文本框 4097"/>
          <p:cNvSpPr txBox="1"/>
          <p:nvPr/>
        </p:nvSpPr>
        <p:spPr>
          <a:xfrm>
            <a:off x="1774825" y="2797810"/>
            <a:ext cx="9326245" cy="1938020"/>
          </a:xfrm>
          <a:prstGeom prst="rect">
            <a:avLst/>
          </a:prstGeom>
          <a:noFill/>
          <a:ln w="41275">
            <a:solidFill>
              <a:srgbClr val="9C0D13"/>
            </a:solidFill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3000" b="1" dirty="0">
                <a:latin typeface="Arial" panose="020B0704020202090204" pitchFamily="34" charset="0"/>
                <a:ea typeface="楷体_GB2312" panose="02010609030101010101" pitchFamily="1" charset="-122"/>
              </a:rPr>
              <a:t>       “现在我们能造什么？能造桌子椅子，能造茶碗茶壶，能种粮食，还能磨成面粉，还能造纸，但是，一辆汽车、一架飞机、一辆坦克、一辆拖拉机都不能制造。”                                </a:t>
            </a:r>
            <a:r>
              <a:rPr lang="en-US" altLang="zh-CN" sz="3000" b="1" dirty="0">
                <a:latin typeface="Arial" panose="020B0704020202090204" pitchFamily="34" charset="0"/>
                <a:ea typeface="楷体_GB2312" panose="02010609030101010101" pitchFamily="1" charset="-122"/>
              </a:rPr>
              <a:t>—</a:t>
            </a:r>
            <a:r>
              <a:rPr lang="zh-CN" altLang="en-US" sz="3000" b="1" dirty="0">
                <a:latin typeface="Arial" panose="020B0704020202090204" pitchFamily="34" charset="0"/>
                <a:ea typeface="楷体_GB2312" panose="02010609030101010101" pitchFamily="1" charset="-122"/>
              </a:rPr>
              <a:t>毛泽东</a:t>
            </a:r>
            <a:endParaRPr lang="zh-CN" altLang="en-US" sz="3000" b="1" dirty="0">
              <a:latin typeface="Arial" panose="020B0704020202090204" pitchFamily="34" charset="0"/>
              <a:ea typeface="楷体_GB2312" panose="02010609030101010101" pitchFamily="1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435350" y="4999990"/>
            <a:ext cx="6005195" cy="129095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zh-CN" altLang="en-US" sz="28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面对这种情况，政府采取了什么方式来发展工业呢？</a:t>
            </a:r>
            <a:endParaRPr lang="zh-CN" altLang="en-US" sz="2800" b="1" kern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云形 1"/>
          <p:cNvSpPr/>
          <p:nvPr/>
        </p:nvSpPr>
        <p:spPr>
          <a:xfrm>
            <a:off x="2915285" y="4735830"/>
            <a:ext cx="6830695" cy="1819275"/>
          </a:xfrm>
          <a:prstGeom prst="cloud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 Box 43"/>
          <p:cNvSpPr txBox="1"/>
          <p:nvPr/>
        </p:nvSpPr>
        <p:spPr>
          <a:xfrm>
            <a:off x="6864985" y="250825"/>
            <a:ext cx="26854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</a:rPr>
              <a:t>（一五计划）</a:t>
            </a:r>
            <a:endParaRPr lang="zh-CN" altLang="en-US" sz="3600" b="1" dirty="0">
              <a:solidFill>
                <a:srgbClr val="00009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265" grpId="0" animBg="1"/>
      <p:bldP spid="2" grpId="0" animBg="1"/>
      <p:bldP spid="9" grpId="2"/>
      <p:bldP spid="38959" grpId="0"/>
      <p:bldP spid="3891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Text Box 5"/>
          <p:cNvSpPr txBox="1"/>
          <p:nvPr/>
        </p:nvSpPr>
        <p:spPr>
          <a:xfrm>
            <a:off x="2349500" y="3042920"/>
            <a:ext cx="8615045" cy="27971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①集中主要力量发展重工业，建立国家工业化和国防现代化的初步基础。</a:t>
            </a:r>
            <a:endParaRPr lang="zh-CN" altLang="en-US" sz="3200" b="1" dirty="0">
              <a:solidFill>
                <a:srgbClr val="C000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②相应地发展交通运输业、轻工业、农业和商业。</a:t>
            </a:r>
            <a:endParaRPr lang="zh-CN" altLang="en-US" sz="3200" b="1" dirty="0">
              <a:solidFill>
                <a:srgbClr val="C000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③相应地培养建设人才。</a:t>
            </a:r>
            <a:endParaRPr lang="zh-CN" altLang="en-US" sz="3200" b="1" dirty="0">
              <a:solidFill>
                <a:srgbClr val="C000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</p:txBody>
      </p:sp>
      <p:sp>
        <p:nvSpPr>
          <p:cNvPr id="10243" name="Text Box 6"/>
          <p:cNvSpPr txBox="1"/>
          <p:nvPr/>
        </p:nvSpPr>
        <p:spPr>
          <a:xfrm>
            <a:off x="2135188" y="1196975"/>
            <a:ext cx="43926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、目的：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244" name="Text Box 7"/>
          <p:cNvSpPr txBox="1"/>
          <p:nvPr/>
        </p:nvSpPr>
        <p:spPr>
          <a:xfrm>
            <a:off x="2135188" y="2272983"/>
            <a:ext cx="40322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、基本任务：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245" name="Text Box 8"/>
          <p:cNvSpPr txBox="1"/>
          <p:nvPr/>
        </p:nvSpPr>
        <p:spPr>
          <a:xfrm>
            <a:off x="4194175" y="1196975"/>
            <a:ext cx="629031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0" hangingPunct="0"/>
            <a:r>
              <a:rPr lang="zh-CN" altLang="en-US" sz="3200" b="1" dirty="0">
                <a:solidFill>
                  <a:srgbClr val="C0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为了有计划地进行社会主义建设，发展国民经济。</a:t>
            </a:r>
            <a:endParaRPr lang="zh-CN" altLang="en-US" sz="3200" b="1" dirty="0">
              <a:solidFill>
                <a:srgbClr val="C000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</p:txBody>
      </p:sp>
      <p:sp>
        <p:nvSpPr>
          <p:cNvPr id="2" name="Text Box 6"/>
          <p:cNvSpPr txBox="1"/>
          <p:nvPr/>
        </p:nvSpPr>
        <p:spPr>
          <a:xfrm>
            <a:off x="2135505" y="363220"/>
            <a:ext cx="44551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0" hangingPunct="0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、时间：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960" name="Text Box 4"/>
          <p:cNvSpPr txBox="1"/>
          <p:nvPr/>
        </p:nvSpPr>
        <p:spPr>
          <a:xfrm>
            <a:off x="4194175" y="393700"/>
            <a:ext cx="3657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1953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—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1957</a:t>
            </a:r>
            <a:endParaRPr lang="en-US" altLang="zh-CN" sz="3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48230" y="4248150"/>
            <a:ext cx="8136255" cy="14452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en-US" altLang="zh-CN" sz="2800">
                <a:latin typeface="圆体-简" panose="02010600040101010101" charset="-122"/>
                <a:ea typeface="圆体-简" panose="02010600040101010101" charset="-122"/>
              </a:rPr>
              <a:t>                               </a:t>
            </a:r>
            <a:r>
              <a:rPr lang="zh-CN" altLang="en-US" sz="3200">
                <a:latin typeface="圆体-简" panose="02010600040101010101" charset="-122"/>
                <a:ea typeface="圆体-简" panose="02010600040101010101" charset="-122"/>
              </a:rPr>
              <a:t>重工业</a:t>
            </a:r>
            <a:endParaRPr lang="zh-CN" altLang="en-US" sz="2800">
              <a:latin typeface="圆体-简" panose="02010600040101010101" charset="-122"/>
              <a:ea typeface="圆体-简" panose="02010600040101010101" charset="-122"/>
            </a:endParaRPr>
          </a:p>
          <a:p>
            <a:endParaRPr lang="zh-CN" altLang="en-US" sz="2800">
              <a:latin typeface="圆体-简" panose="02010600040101010101" charset="-122"/>
              <a:ea typeface="圆体-简" panose="02010600040101010101" charset="-122"/>
            </a:endParaRPr>
          </a:p>
          <a:p>
            <a:r>
              <a:rPr lang="zh-CN" altLang="en-US" sz="2800">
                <a:latin typeface="圆体-简" panose="02010600040101010101" charset="-122"/>
                <a:ea typeface="圆体-简" panose="02010600040101010101" charset="-122"/>
              </a:rPr>
              <a:t>          钢铁工业     能源工业   机械工业</a:t>
            </a:r>
            <a:endParaRPr lang="zh-CN" altLang="en-US" sz="2800">
              <a:latin typeface="圆体-简" panose="02010600040101010101" charset="-122"/>
              <a:ea typeface="圆体-简" panose="02010600040101010101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092700" y="4248150"/>
            <a:ext cx="1497965" cy="6597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475480" y="4696460"/>
            <a:ext cx="61722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27800" y="4745990"/>
            <a:ext cx="76708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20410" y="4907915"/>
            <a:ext cx="635" cy="349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2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42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charRg st="33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42">
                                            <p:txEl>
                                              <p:charRg st="33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242">
                                            <p:txEl>
                                              <p:charRg st="33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charRg st="56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242">
                                            <p:txEl>
                                              <p:charRg st="56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242">
                                            <p:txEl>
                                              <p:charRg st="56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uiExpand="1" build="p"/>
      <p:bldP spid="10245" grpId="0"/>
      <p:bldP spid="38960" grpId="0"/>
      <p:bldP spid="4" grpId="0" bldLvl="0" animBg="1"/>
      <p:bldP spid="3" grpId="0" bldLvl="0" animBg="1"/>
      <p:bldP spid="3" grpId="1" animBg="1"/>
      <p:bldP spid="4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AutoShape 2"/>
          <p:cNvSpPr/>
          <p:nvPr/>
        </p:nvSpPr>
        <p:spPr>
          <a:xfrm>
            <a:off x="2675255" y="207645"/>
            <a:ext cx="6840538" cy="1152525"/>
          </a:xfrm>
          <a:prstGeom prst="ribbon2">
            <a:avLst>
              <a:gd name="adj1" fmla="val 10606"/>
              <a:gd name="adj2" fmla="val 68527"/>
            </a:avLst>
          </a:prstGeom>
          <a:solidFill>
            <a:srgbClr val="E05B5C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>
              <a:buFontTx/>
            </a:pPr>
            <a:endParaRPr lang="zh-CN" altLang="en-US" b="1" dirty="0">
              <a:latin typeface="Arial" panose="020B0704020202090204" pitchFamily="34" charset="0"/>
            </a:endParaRPr>
          </a:p>
        </p:txBody>
      </p:sp>
      <p:graphicFrame>
        <p:nvGraphicFramePr>
          <p:cNvPr id="49157" name="对象 49156"/>
          <p:cNvGraphicFramePr>
            <a:graphicFrameLocks noChangeAspect="1"/>
          </p:cNvGraphicFramePr>
          <p:nvPr/>
        </p:nvGraphicFramePr>
        <p:xfrm>
          <a:off x="1524000" y="476250"/>
          <a:ext cx="1368425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857375" imgH="3996055" progId="">
                  <p:embed/>
                </p:oleObj>
              </mc:Choice>
              <mc:Fallback>
                <p:oleObj name="" r:id="rId1" imgW="1857375" imgH="3996055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0" y="476250"/>
                        <a:ext cx="1368425" cy="3816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Text Box 5"/>
          <p:cNvSpPr txBox="1"/>
          <p:nvPr/>
        </p:nvSpPr>
        <p:spPr>
          <a:xfrm>
            <a:off x="3756025" y="307340"/>
            <a:ext cx="467995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FontTx/>
            </a:pPr>
            <a:r>
              <a:rPr lang="en-US" altLang="zh-CN" sz="2800" b="1">
                <a:latin typeface="楷体_GB2312" panose="02010609030101010101" pitchFamily="1" charset="-122"/>
                <a:ea typeface="楷体_GB2312" panose="02010609030101010101" pitchFamily="1" charset="-122"/>
              </a:rPr>
              <a:t>   </a:t>
            </a:r>
            <a:r>
              <a:rPr lang="en-US" altLang="zh-CN" sz="2800" b="1">
                <a:latin typeface="Times New Roman" panose="02020803070505020304" pitchFamily="18" charset="0"/>
                <a:ea typeface="楷体_GB2312" panose="02010609030101010101" pitchFamily="1" charset="-122"/>
              </a:rPr>
              <a:t>“</a:t>
            </a:r>
            <a:r>
              <a:rPr lang="zh-CN" altLang="en-US" sz="28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一五计划</a:t>
            </a:r>
            <a:r>
              <a:rPr lang="zh-CN" altLang="en-US" sz="2800" b="1" dirty="0">
                <a:latin typeface="Times New Roman" panose="02020803070505020304" pitchFamily="18" charset="0"/>
                <a:ea typeface="楷体_GB2312" panose="02010609030101010101" pitchFamily="1" charset="-122"/>
              </a:rPr>
              <a:t>”</a:t>
            </a:r>
            <a:r>
              <a:rPr lang="zh-CN" altLang="en-US" sz="28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的基本任务为什么要优先发展重工业？</a:t>
            </a:r>
            <a:endParaRPr lang="zh-CN" altLang="en-US" sz="28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95905" y="1741805"/>
            <a:ext cx="8079740" cy="2676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 altLang="zh-CN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  </a:t>
            </a:r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     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促成当时中国选择优先发</a:t>
            </a:r>
            <a:r>
              <a:rPr lang="zh-CN" altLang="en-US" sz="2800">
                <a:solidFill>
                  <a:srgbClr val="000000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展重工业的社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会主义工业化道路，一个更直接的原因，是朝鲜战争所导致的国家安全</a:t>
            </a:r>
            <a:r>
              <a:rPr lang="zh-CN" altLang="en-US" sz="2800">
                <a:solidFill>
                  <a:srgbClr val="000000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受到威胁，此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后西方对中国的封锁禁运，也使建立独立工业体系的要求更迫切。</a:t>
            </a:r>
            <a:endParaRPr lang="zh-CN" altLang="en-US" sz="28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  <a:sym typeface="+mn-ea"/>
            </a:endParaRPr>
          </a:p>
          <a:p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     ——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武力、温锐 </a:t>
            </a:r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《1949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年以来中国工业化的“轻、重”之辨</a:t>
            </a:r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》</a:t>
            </a:r>
            <a:endParaRPr lang="zh-CN" altLang="en-US" sz="28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9015" y="4777105"/>
            <a:ext cx="7202805" cy="583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3200" b="0">
                <a:solidFill>
                  <a:srgbClr val="C00000"/>
                </a:solidFill>
                <a:latin typeface="兰亭黑-简" panose="02000000000000000000" charset="-122"/>
                <a:ea typeface="兰亭黑-简" panose="02000000000000000000" charset="-122"/>
                <a:cs typeface="宋体" panose="02010600030101010101" pitchFamily="2" charset="-122"/>
              </a:rPr>
              <a:t>保家卫国，提高国防实力和经济实力</a:t>
            </a:r>
            <a:endParaRPr lang="zh-CN" altLang="en-US" sz="3200" b="0">
              <a:solidFill>
                <a:srgbClr val="C00000"/>
              </a:solidFill>
              <a:latin typeface="兰亭黑-简" panose="02000000000000000000" charset="-122"/>
              <a:ea typeface="兰亭黑-简" panose="02000000000000000000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90" name="Text Box 2"/>
          <p:cNvSpPr txBox="1"/>
          <p:nvPr/>
        </p:nvSpPr>
        <p:spPr>
          <a:xfrm>
            <a:off x="1703388" y="343535"/>
            <a:ext cx="7129462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4000" b="1" dirty="0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5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、成就</a:t>
            </a:r>
            <a:endParaRPr lang="zh-CN" altLang="en-US" sz="4000" b="1" dirty="0">
              <a:solidFill>
                <a:srgbClr val="FF0000"/>
              </a:solidFill>
              <a:latin typeface="Times New Roman" panose="02020803070505020304" pitchFamily="18" charset="0"/>
              <a:ea typeface="黑体" panose="02010609060101010101" charset="-122"/>
            </a:endParaRPr>
          </a:p>
        </p:txBody>
      </p:sp>
      <p:sp>
        <p:nvSpPr>
          <p:cNvPr id="42012" name="矩形 42011"/>
          <p:cNvSpPr/>
          <p:nvPr/>
        </p:nvSpPr>
        <p:spPr>
          <a:xfrm>
            <a:off x="4248785" y="1050290"/>
            <a:ext cx="622554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鞍山钢铁公司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无缝钢管厂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等三大工程、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长春第一汽车制造厂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沈阳第一机床厂和飞机制造厂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等建成投产。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2875" y="1407795"/>
            <a:ext cx="3150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）工业成就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63745" y="5614035"/>
            <a:ext cx="26962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鞍山无缝钢管厂投产</a:t>
            </a:r>
            <a:endParaRPr lang="zh-CN" altLang="en-US" sz="20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6455" y="2433955"/>
            <a:ext cx="3308985" cy="311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815" y="2485390"/>
            <a:ext cx="3693160" cy="306006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12" grpId="0"/>
      <p:bldP spid="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76020" y="4916805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中山行书百年纪念版" panose="02010609000101010101" charset="-122"/>
                <a:ea typeface="中山行书百年纪念版" panose="02010609000101010101" charset="-122"/>
              </a:rPr>
              <a:t>长春第一汽车制造厂</a:t>
            </a:r>
            <a:endParaRPr lang="zh-CN" altLang="en-US" sz="3600">
              <a:latin typeface="中山行书百年纪念版" panose="02010609000101010101" charset="-122"/>
              <a:ea typeface="中山行书百年纪念版" panose="02010609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0" y="1008380"/>
            <a:ext cx="5060950" cy="3717290"/>
          </a:xfrm>
          <a:prstGeom prst="rect">
            <a:avLst/>
          </a:prstGeom>
        </p:spPr>
      </p:pic>
      <p:pic>
        <p:nvPicPr>
          <p:cNvPr id="22533" name="Picture 8" descr="1956年7月15日，第一汽车制造厂生产的第一辆“解放牌”载重汽车披红挂彩地开出一汽总装配线，欢快的喇叭声饱含着民族的骄傲，它向全世界宣告，中国不能制造汽车的历史从此结束。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0335" y="2850515"/>
            <a:ext cx="4858385" cy="2419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490335" y="789305"/>
            <a:ext cx="4751705" cy="2183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 dirty="0">
                <a:solidFill>
                  <a:srgbClr val="66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第一辆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“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解放牌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”</a:t>
            </a:r>
            <a:r>
              <a:rPr lang="zh-CN" altLang="en-US" sz="3600" b="1" dirty="0">
                <a:solidFill>
                  <a:srgbClr val="66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汽车</a:t>
            </a:r>
            <a:endParaRPr lang="zh-CN" altLang="en-US" sz="3600" b="1" dirty="0">
              <a:solidFill>
                <a:srgbClr val="663300"/>
              </a:solidFill>
              <a:effectLst>
                <a:outerShdw blurRad="38100" dist="38100" dir="2700000">
                  <a:srgbClr val="000000"/>
                </a:outerShdw>
              </a:effectLst>
              <a:latin typeface="迷你简艺黑" pitchFamily="1" charset="-122"/>
              <a:ea typeface="迷你简艺黑" pitchFamily="1" charset="-122"/>
              <a:sym typeface="+mn-ea"/>
            </a:endParaRPr>
          </a:p>
          <a:p>
            <a:r>
              <a:rPr lang="zh-CN" altLang="en-US" sz="3200" b="1" dirty="0">
                <a:solidFill>
                  <a:srgbClr val="66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它向全世界宣告，中国不能制造汽车的历史从此结束。 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Picture 8" descr="“一五”期间，全国重点建设工程之一——沈阳第一机床厂生产车间一角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1035685"/>
            <a:ext cx="4635500" cy="4467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930400" y="5660390"/>
            <a:ext cx="2135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沈阳机床厂</a:t>
            </a:r>
            <a:endParaRPr lang="zh-CN" altLang="en-US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5889625" y="5660390"/>
            <a:ext cx="5554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沈阳飞机厂</a:t>
            </a:r>
            <a:r>
              <a:rPr lang="zh-CN" altLang="en-US" sz="2400" b="1" dirty="0" smtClean="0">
                <a:latin typeface="+mn-ea"/>
                <a:sym typeface="+mn-ea"/>
              </a:rPr>
              <a:t>制造的第一批喷气式歼击机</a:t>
            </a:r>
            <a:endParaRPr lang="zh-CN" altLang="en-US" sz="2400" b="1"/>
          </a:p>
        </p:txBody>
      </p:sp>
      <p:pic>
        <p:nvPicPr>
          <p:cNvPr id="6" name="图片 5" descr="第一批喷气式飞机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60" y="940435"/>
            <a:ext cx="4803140" cy="4563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2322</Words>
  <Application>WPS 文字</Application>
  <PresentationFormat>宽屏</PresentationFormat>
  <Paragraphs>310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51" baseType="lpstr">
      <vt:lpstr>Arial</vt:lpstr>
      <vt:lpstr>方正书宋_GBK</vt:lpstr>
      <vt:lpstr>Wingdings</vt:lpstr>
      <vt:lpstr>宋体</vt:lpstr>
      <vt:lpstr>Arial Black</vt:lpstr>
      <vt:lpstr>微软雅黑</vt:lpstr>
      <vt:lpstr>字体管家润行</vt:lpstr>
      <vt:lpstr>华文宋体</vt:lpstr>
      <vt:lpstr>Arial</vt:lpstr>
      <vt:lpstr>黑体</vt:lpstr>
      <vt:lpstr>汉仪中黑KW</vt:lpstr>
      <vt:lpstr>冬青黑体简体中文</vt:lpstr>
      <vt:lpstr>楷体_GB2312</vt:lpstr>
      <vt:lpstr>Times New Roman</vt:lpstr>
      <vt:lpstr>圆体-简</vt:lpstr>
      <vt:lpstr>汉仪楷体KW</vt:lpstr>
      <vt:lpstr>华文黑体</vt:lpstr>
      <vt:lpstr>兰亭黑-简</vt:lpstr>
      <vt:lpstr>中山行书百年纪念版</vt:lpstr>
      <vt:lpstr>迷你简艺黑</vt:lpstr>
      <vt:lpstr>黑体-简</vt:lpstr>
      <vt:lpstr>Calibri</vt:lpstr>
      <vt:lpstr>Helvetica Neue</vt:lpstr>
      <vt:lpstr>华文行楷</vt:lpstr>
      <vt:lpstr>华文中宋</vt:lpstr>
      <vt:lpstr>Arial Unicode MS</vt:lpstr>
      <vt:lpstr>Calibri Light</vt:lpstr>
      <vt:lpstr>Office 主题</vt:lpstr>
      <vt:lpstr>第一PPT，www.1ppt.com</vt:lpstr>
      <vt:lpstr>PBrush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2、“一五”计划期间，我国以苏联帮助兴建的156个项目为中心，先后施工1万多个工业项目。这些项目的实施意义重大，主要表现在（   ） A．促进了国民经济的恢复               B．保障了土地改革的完成 C．奠定了工业化的初步基础             D．标志着三大改造的结束  3、“一桥飞架南北，天堑变通途”是指我国“一五计划”期间建设的（   ） A．武汉长江大桥                      B．长春第一汽车制造厂  C．鞍山钢铁公司                      D．沈阳第一机床厂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dongyining</cp:lastModifiedBy>
  <cp:revision>86</cp:revision>
  <dcterms:created xsi:type="dcterms:W3CDTF">2020-02-01T15:10:32Z</dcterms:created>
  <dcterms:modified xsi:type="dcterms:W3CDTF">2020-02-01T15:10:32Z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2052-1.9.1.2994</vt:lpwstr>
  </property>
</Properties>
</file>